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02"/>
  </p:notesMasterIdLst>
  <p:sldIdLst>
    <p:sldId id="633" r:id="rId2"/>
    <p:sldId id="634" r:id="rId3"/>
    <p:sldId id="635" r:id="rId4"/>
    <p:sldId id="636" r:id="rId5"/>
    <p:sldId id="637" r:id="rId6"/>
    <p:sldId id="638" r:id="rId7"/>
    <p:sldId id="639" r:id="rId8"/>
    <p:sldId id="640" r:id="rId9"/>
    <p:sldId id="643" r:id="rId10"/>
    <p:sldId id="644" r:id="rId11"/>
    <p:sldId id="642" r:id="rId12"/>
    <p:sldId id="645" r:id="rId13"/>
    <p:sldId id="646" r:id="rId14"/>
    <p:sldId id="670" r:id="rId15"/>
    <p:sldId id="353" r:id="rId16"/>
    <p:sldId id="348" r:id="rId17"/>
    <p:sldId id="351" r:id="rId18"/>
    <p:sldId id="346" r:id="rId19"/>
    <p:sldId id="347" r:id="rId20"/>
    <p:sldId id="352" r:id="rId21"/>
    <p:sldId id="359" r:id="rId22"/>
    <p:sldId id="356" r:id="rId23"/>
    <p:sldId id="355" r:id="rId24"/>
    <p:sldId id="671" r:id="rId25"/>
    <p:sldId id="377" r:id="rId26"/>
    <p:sldId id="295" r:id="rId27"/>
    <p:sldId id="298" r:id="rId28"/>
    <p:sldId id="299" r:id="rId29"/>
    <p:sldId id="342" r:id="rId30"/>
    <p:sldId id="300" r:id="rId31"/>
    <p:sldId id="383" r:id="rId32"/>
    <p:sldId id="673" r:id="rId33"/>
    <p:sldId id="674" r:id="rId34"/>
    <p:sldId id="676" r:id="rId35"/>
    <p:sldId id="675" r:id="rId36"/>
    <p:sldId id="677" r:id="rId37"/>
    <p:sldId id="678" r:id="rId38"/>
    <p:sldId id="679" r:id="rId39"/>
    <p:sldId id="680" r:id="rId40"/>
    <p:sldId id="682" r:id="rId41"/>
    <p:sldId id="681" r:id="rId42"/>
    <p:sldId id="683" r:id="rId43"/>
    <p:sldId id="685" r:id="rId44"/>
    <p:sldId id="684" r:id="rId45"/>
    <p:sldId id="686" r:id="rId46"/>
    <p:sldId id="687" r:id="rId47"/>
    <p:sldId id="688" r:id="rId48"/>
    <p:sldId id="689" r:id="rId49"/>
    <p:sldId id="690" r:id="rId50"/>
    <p:sldId id="691" r:id="rId51"/>
    <p:sldId id="692" r:id="rId52"/>
    <p:sldId id="693" r:id="rId53"/>
    <p:sldId id="694" r:id="rId54"/>
    <p:sldId id="695" r:id="rId55"/>
    <p:sldId id="696" r:id="rId56"/>
    <p:sldId id="385" r:id="rId57"/>
    <p:sldId id="369" r:id="rId58"/>
    <p:sldId id="301" r:id="rId59"/>
    <p:sldId id="361" r:id="rId60"/>
    <p:sldId id="364" r:id="rId61"/>
    <p:sldId id="363" r:id="rId62"/>
    <p:sldId id="365" r:id="rId63"/>
    <p:sldId id="340" r:id="rId64"/>
    <p:sldId id="367" r:id="rId65"/>
    <p:sldId id="366" r:id="rId66"/>
    <p:sldId id="372" r:id="rId67"/>
    <p:sldId id="336" r:id="rId68"/>
    <p:sldId id="303" r:id="rId69"/>
    <p:sldId id="371" r:id="rId70"/>
    <p:sldId id="360" r:id="rId71"/>
    <p:sldId id="343" r:id="rId72"/>
    <p:sldId id="306" r:id="rId73"/>
    <p:sldId id="307" r:id="rId74"/>
    <p:sldId id="308" r:id="rId75"/>
    <p:sldId id="309" r:id="rId76"/>
    <p:sldId id="310" r:id="rId77"/>
    <p:sldId id="311" r:id="rId78"/>
    <p:sldId id="312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320" r:id="rId87"/>
    <p:sldId id="321" r:id="rId88"/>
    <p:sldId id="322" r:id="rId89"/>
    <p:sldId id="323" r:id="rId90"/>
    <p:sldId id="324" r:id="rId91"/>
    <p:sldId id="341" r:id="rId92"/>
    <p:sldId id="374" r:id="rId93"/>
    <p:sldId id="325" r:id="rId94"/>
    <p:sldId id="357" r:id="rId95"/>
    <p:sldId id="376" r:id="rId96"/>
    <p:sldId id="345" r:id="rId97"/>
    <p:sldId id="331" r:id="rId98"/>
    <p:sldId id="333" r:id="rId99"/>
    <p:sldId id="358" r:id="rId100"/>
    <p:sldId id="375" r:id="rId10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24"/>
    <p:restoredTop sz="94643"/>
  </p:normalViewPr>
  <p:slideViewPr>
    <p:cSldViewPr snapToGrid="0">
      <p:cViewPr varScale="1">
        <p:scale>
          <a:sx n="105" d="100"/>
          <a:sy n="105" d="100"/>
        </p:scale>
        <p:origin x="440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piech:Documents:Research:policyLearner:results:retentionPredic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piech:Documents:Research:policyLearner:results:retentionPredicti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r>
              <a:rPr lang="en-US"/>
              <a:t>Assignment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Time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Sheet1!$A:$A</c:f>
              <c:numCache>
                <c:formatCode>General</c:formatCode>
                <c:ptCount val="104857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</c:numCache>
            </c:numRef>
          </c:cat>
          <c:val>
            <c:numRef>
              <c:f>Sheet1!$B$1:$B$52</c:f>
              <c:numCache>
                <c:formatCode>General</c:formatCode>
                <c:ptCount val="52"/>
                <c:pt idx="0">
                  <c:v>2</c:v>
                </c:pt>
                <c:pt idx="1">
                  <c:v>1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8</c:v>
                </c:pt>
                <c:pt idx="6">
                  <c:v>20</c:v>
                </c:pt>
                <c:pt idx="7">
                  <c:v>19</c:v>
                </c:pt>
                <c:pt idx="8">
                  <c:v>32</c:v>
                </c:pt>
                <c:pt idx="9">
                  <c:v>30</c:v>
                </c:pt>
                <c:pt idx="10">
                  <c:v>20</c:v>
                </c:pt>
                <c:pt idx="11">
                  <c:v>26</c:v>
                </c:pt>
                <c:pt idx="12">
                  <c:v>31</c:v>
                </c:pt>
                <c:pt idx="13">
                  <c:v>22</c:v>
                </c:pt>
                <c:pt idx="14">
                  <c:v>22</c:v>
                </c:pt>
                <c:pt idx="15">
                  <c:v>23</c:v>
                </c:pt>
                <c:pt idx="16">
                  <c:v>14</c:v>
                </c:pt>
                <c:pt idx="17">
                  <c:v>14</c:v>
                </c:pt>
                <c:pt idx="18">
                  <c:v>12</c:v>
                </c:pt>
                <c:pt idx="19">
                  <c:v>12</c:v>
                </c:pt>
                <c:pt idx="20">
                  <c:v>8</c:v>
                </c:pt>
                <c:pt idx="21">
                  <c:v>5</c:v>
                </c:pt>
                <c:pt idx="22">
                  <c:v>4</c:v>
                </c:pt>
                <c:pt idx="23">
                  <c:v>1</c:v>
                </c:pt>
                <c:pt idx="24">
                  <c:v>0</c:v>
                </c:pt>
                <c:pt idx="25">
                  <c:v>2</c:v>
                </c:pt>
                <c:pt idx="26">
                  <c:v>5</c:v>
                </c:pt>
                <c:pt idx="27">
                  <c:v>2</c:v>
                </c:pt>
                <c:pt idx="28">
                  <c:v>3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3</c:v>
                </c:pt>
                <c:pt idx="33">
                  <c:v>0</c:v>
                </c:pt>
                <c:pt idx="34">
                  <c:v>0</c:v>
                </c:pt>
                <c:pt idx="35">
                  <c:v>2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F0-C045-AA6B-3CBA933FCD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7358320"/>
        <c:axId val="418275360"/>
      </c:barChart>
      <c:catAx>
        <c:axId val="417358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Time Spent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18275360"/>
        <c:crosses val="autoZero"/>
        <c:auto val="1"/>
        <c:lblAlgn val="ctr"/>
        <c:lblOffset val="100"/>
        <c:tickLblSkip val="4"/>
        <c:tickMarkSkip val="10"/>
        <c:noMultiLvlLbl val="0"/>
      </c:catAx>
      <c:valAx>
        <c:axId val="418275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Number of Students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17358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Times" pitchFamily="2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DDD9C3"/>
              </a:solidFill>
            </c:spPr>
            <c:extLst>
              <c:ext xmlns:c16="http://schemas.microsoft.com/office/drawing/2014/chart" uri="{C3380CC4-5D6E-409C-BE32-E72D297353CC}">
                <c16:uniqueId val="{00000001-469E-D642-9F74-8E9431A1A3A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69E-D642-9F74-8E9431A1A3A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469E-D642-9F74-8E9431A1A3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7-469E-D642-9F74-8E9431A1A3A9}"/>
              </c:ext>
            </c:extLst>
          </c:dPt>
          <c:errBars>
            <c:errBarType val="both"/>
            <c:errValType val="fixedVal"/>
            <c:noEndCap val="0"/>
            <c:val val="5.0000000000000001E-3"/>
            <c:spPr>
              <a:ln>
                <a:solidFill>
                  <a:srgbClr val="FFFFFF"/>
                </a:solidFill>
              </a:ln>
            </c:spPr>
          </c:errBars>
          <c:cat>
            <c:strRef>
              <c:f>Sheet1!$A$2:$A$5</c:f>
              <c:strCache>
                <c:ptCount val="4"/>
                <c:pt idx="0">
                  <c:v>Marginal</c:v>
                </c:pt>
                <c:pt idx="1">
                  <c:v>BKT</c:v>
                </c:pt>
                <c:pt idx="2">
                  <c:v>BKT*</c:v>
                </c:pt>
                <c:pt idx="3">
                  <c:v>DKT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0.67</c:v>
                </c:pt>
                <c:pt idx="2">
                  <c:v>0.69</c:v>
                </c:pt>
                <c:pt idx="3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9E-D642-9F74-8E9431A1A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1202360880"/>
        <c:axId val="1202354416"/>
      </c:barChart>
      <c:catAx>
        <c:axId val="12023608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202354416"/>
        <c:crosses val="autoZero"/>
        <c:auto val="1"/>
        <c:lblAlgn val="ctr"/>
        <c:lblOffset val="100"/>
        <c:noMultiLvlLbl val="0"/>
      </c:catAx>
      <c:valAx>
        <c:axId val="1202354416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Benchmark AUC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202360880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>
          <a:solidFill>
            <a:srgbClr val="FFFFFF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774315356806799"/>
          <c:y val="5.0290135396518401E-2"/>
          <c:w val="0.79298808167846901"/>
          <c:h val="0.81228718457436899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accent5"/>
              </a:solidFill>
            </a:ln>
          </c:spPr>
          <c:marker>
            <c:symbol val="square"/>
            <c:size val="4"/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</c:spPr>
          </c:marker>
          <c:trendline>
            <c:trendlineType val="linear"/>
            <c:dispRSqr val="0"/>
            <c:dispEq val="0"/>
          </c:trendline>
          <c:trendline>
            <c:spPr>
              <a:ln>
                <a:solidFill>
                  <a:srgbClr val="FFFFFF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22620878193511701"/>
                  <c:y val="6.2704301792784398E-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/>
                      <a:t>y = 3.0x + 61.2
R² = 0.98</a:t>
                    </a:r>
                  </a:p>
                </c:rich>
              </c:tx>
              <c:numFmt formatCode="General" sourceLinked="0"/>
            </c:trendlineLbl>
          </c:trendline>
          <c:errBars>
            <c:errDir val="y"/>
            <c:errBarType val="both"/>
            <c:errValType val="cust"/>
            <c:noEndCap val="0"/>
            <c:plus>
              <c:numRef>
                <c:f>Sheet1!$C$2:$C$15</c:f>
                <c:numCache>
                  <c:formatCode>General</c:formatCode>
                  <c:ptCount val="14"/>
                  <c:pt idx="0">
                    <c:v>5.3550649191937456</c:v>
                  </c:pt>
                  <c:pt idx="1">
                    <c:v>2.0960772348597381</c:v>
                  </c:pt>
                  <c:pt idx="2">
                    <c:v>1.60698660084023</c:v>
                  </c:pt>
                  <c:pt idx="3">
                    <c:v>1.11447757922984</c:v>
                  </c:pt>
                  <c:pt idx="4">
                    <c:v>0.89916975038087199</c:v>
                  </c:pt>
                  <c:pt idx="5">
                    <c:v>0.74599391395302606</c:v>
                  </c:pt>
                  <c:pt idx="6">
                    <c:v>0.49230723326905401</c:v>
                  </c:pt>
                  <c:pt idx="7">
                    <c:v>0.38108092870104798</c:v>
                  </c:pt>
                  <c:pt idx="8">
                    <c:v>0.30239169100552399</c:v>
                  </c:pt>
                  <c:pt idx="9">
                    <c:v>0.20567687688400099</c:v>
                  </c:pt>
                  <c:pt idx="10">
                    <c:v>0.14516469241753599</c:v>
                  </c:pt>
                  <c:pt idx="11">
                    <c:v>0.223791658746686</c:v>
                  </c:pt>
                  <c:pt idx="12">
                    <c:v>0.14266856678411399</c:v>
                  </c:pt>
                  <c:pt idx="13">
                    <c:v>3.5567132261248198E-2</c:v>
                  </c:pt>
                </c:numCache>
              </c:numRef>
            </c:plus>
            <c:minus>
              <c:numRef>
                <c:f>Sheet1!$C$2:$C$15</c:f>
                <c:numCache>
                  <c:formatCode>General</c:formatCode>
                  <c:ptCount val="14"/>
                  <c:pt idx="0">
                    <c:v>5.3550649191937456</c:v>
                  </c:pt>
                  <c:pt idx="1">
                    <c:v>2.0960772348597381</c:v>
                  </c:pt>
                  <c:pt idx="2">
                    <c:v>1.60698660084023</c:v>
                  </c:pt>
                  <c:pt idx="3">
                    <c:v>1.11447757922984</c:v>
                  </c:pt>
                  <c:pt idx="4">
                    <c:v>0.89916975038087199</c:v>
                  </c:pt>
                  <c:pt idx="5">
                    <c:v>0.74599391395302606</c:v>
                  </c:pt>
                  <c:pt idx="6">
                    <c:v>0.49230723326905401</c:v>
                  </c:pt>
                  <c:pt idx="7">
                    <c:v>0.38108092870104798</c:v>
                  </c:pt>
                  <c:pt idx="8">
                    <c:v>0.30239169100552399</c:v>
                  </c:pt>
                  <c:pt idx="9">
                    <c:v>0.20567687688400099</c:v>
                  </c:pt>
                  <c:pt idx="10">
                    <c:v>0.14516469241753599</c:v>
                  </c:pt>
                  <c:pt idx="11">
                    <c:v>0.223791658746686</c:v>
                  </c:pt>
                  <c:pt idx="12">
                    <c:v>0.14266856678411399</c:v>
                  </c:pt>
                  <c:pt idx="13">
                    <c:v>3.5567132261248198E-2</c:v>
                  </c:pt>
                </c:numCache>
              </c:numRef>
            </c:minus>
            <c:spPr>
              <a:ln>
                <a:solidFill>
                  <a:schemeClr val="accent5"/>
                </a:solidFill>
              </a:ln>
            </c:spPr>
          </c:errBars>
          <c:xVal>
            <c:numRef>
              <c:f>Sheet1!$A$2:$A$15</c:f>
              <c:numCache>
                <c:formatCode>General</c:formatCode>
                <c:ptCount val="14"/>
                <c:pt idx="0">
                  <c:v>-1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</c:numCache>
            </c:numRef>
          </c:xVal>
          <c:yVal>
            <c:numRef>
              <c:f>Sheet1!$B$2:$B$15</c:f>
              <c:numCache>
                <c:formatCode>0.00</c:formatCode>
                <c:ptCount val="14"/>
                <c:pt idx="0">
                  <c:v>55.813953488372</c:v>
                </c:pt>
                <c:pt idx="1">
                  <c:v>58.1227436823104</c:v>
                </c:pt>
                <c:pt idx="2">
                  <c:v>64.559819413092498</c:v>
                </c:pt>
                <c:pt idx="3">
                  <c:v>68.135011441647507</c:v>
                </c:pt>
                <c:pt idx="4">
                  <c:v>71.88</c:v>
                </c:pt>
                <c:pt idx="5">
                  <c:v>74.6325690770135</c:v>
                </c:pt>
                <c:pt idx="6">
                  <c:v>78.451612903225794</c:v>
                </c:pt>
                <c:pt idx="7">
                  <c:v>80.912082745651105</c:v>
                </c:pt>
                <c:pt idx="8">
                  <c:v>82.351830879577179</c:v>
                </c:pt>
                <c:pt idx="9">
                  <c:v>86.452125546285203</c:v>
                </c:pt>
                <c:pt idx="10">
                  <c:v>90.533562822719375</c:v>
                </c:pt>
                <c:pt idx="11">
                  <c:v>89.923723192571146</c:v>
                </c:pt>
                <c:pt idx="12">
                  <c:v>92.397067771564281</c:v>
                </c:pt>
                <c:pt idx="13">
                  <c:v>95.899917316285467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49C-344D-A21E-5D74B1842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8123000"/>
        <c:axId val="-2018117496"/>
      </c:scatterChart>
      <c:valAx>
        <c:axId val="-2018123000"/>
        <c:scaling>
          <c:orientation val="minMax"/>
          <c:max val="12"/>
          <c:min val="-2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Predicted Student Ability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18117496"/>
        <c:crosses val="autoZero"/>
        <c:crossBetween val="midCat"/>
        <c:majorUnit val="2"/>
      </c:valAx>
      <c:valAx>
        <c:axId val="-2018117496"/>
        <c:scaling>
          <c:orientation val="minMax"/>
          <c:max val="100"/>
          <c:min val="4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Probability Finish Next Problem</a:t>
                </a:r>
              </a:p>
            </c:rich>
          </c:tx>
          <c:layout>
            <c:manualLayout>
              <c:xMode val="edge"/>
              <c:yMode val="edge"/>
              <c:x val="2.2563337241942934E-2"/>
              <c:y val="0.129848970149917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-2018123000"/>
        <c:crossesAt val="-2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>
          <a:solidFill>
            <a:srgbClr val="FFFFFF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287145710559799"/>
          <c:y val="5.0290135396518401E-2"/>
          <c:w val="0.80785977814094001"/>
          <c:h val="0.82016120032240103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accent6"/>
              </a:solidFill>
            </a:ln>
          </c:spPr>
          <c:marker>
            <c:symbol val="square"/>
            <c:size val="4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trendline>
            <c:trendlineType val="linear"/>
            <c:dispRSqr val="0"/>
            <c:dispEq val="0"/>
          </c:trendline>
          <c:trendline>
            <c:spPr>
              <a:ln>
                <a:solidFill>
                  <a:srgbClr val="FFFFFF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26292016489825198"/>
                  <c:y val="8.2119045464144599E-2"/>
                </c:manualLayout>
              </c:layout>
              <c:tx>
                <c:rich>
                  <a:bodyPr/>
                  <a:lstStyle/>
                  <a:p>
                    <a:pPr>
                      <a:defRPr>
                        <a:solidFill>
                          <a:srgbClr val="FFFFFF"/>
                        </a:solidFill>
                      </a:defRPr>
                    </a:pPr>
                    <a:r>
                      <a:rPr lang="en-US" baseline="0" dirty="0">
                        <a:solidFill>
                          <a:srgbClr val="FFFFFF"/>
                        </a:solidFill>
                      </a:rPr>
                      <a:t>y = 3.8x + 58.1
R² = 0.97</a:t>
                    </a:r>
                    <a:endParaRPr lang="en-US" dirty="0">
                      <a:solidFill>
                        <a:srgbClr val="FFFFFF"/>
                      </a:solidFill>
                    </a:endParaRPr>
                  </a:p>
                </c:rich>
              </c:tx>
              <c:numFmt formatCode="General" sourceLinked="0"/>
            </c:trendlineLbl>
          </c:trendline>
          <c:errBars>
            <c:errDir val="y"/>
            <c:errBarType val="both"/>
            <c:errValType val="cust"/>
            <c:noEndCap val="0"/>
            <c:plus>
              <c:numRef>
                <c:f>Sheet1!$G$2:$G$14</c:f>
                <c:numCache>
                  <c:formatCode>General</c:formatCode>
                  <c:ptCount val="13"/>
                  <c:pt idx="0">
                    <c:v>1.4365892895253101</c:v>
                  </c:pt>
                  <c:pt idx="1">
                    <c:v>0.87821772920685304</c:v>
                  </c:pt>
                  <c:pt idx="2">
                    <c:v>0.79940018000725299</c:v>
                  </c:pt>
                  <c:pt idx="3">
                    <c:v>0.67817553633022398</c:v>
                  </c:pt>
                  <c:pt idx="4">
                    <c:v>0.57435341712114396</c:v>
                  </c:pt>
                  <c:pt idx="5">
                    <c:v>0.512812602203634</c:v>
                  </c:pt>
                  <c:pt idx="6">
                    <c:v>0.45648406940534902</c:v>
                  </c:pt>
                  <c:pt idx="7">
                    <c:v>0.38031004569351301</c:v>
                  </c:pt>
                  <c:pt idx="8">
                    <c:v>0.285795323043736</c:v>
                  </c:pt>
                  <c:pt idx="9">
                    <c:v>0.21777800526885099</c:v>
                  </c:pt>
                  <c:pt idx="10">
                    <c:v>0.187905432018736</c:v>
                  </c:pt>
                  <c:pt idx="11">
                    <c:v>0.13094037292194699</c:v>
                  </c:pt>
                  <c:pt idx="12">
                    <c:v>3.3020980178369103E-2</c:v>
                  </c:pt>
                </c:numCache>
              </c:numRef>
            </c:plus>
            <c:minus>
              <c:numRef>
                <c:f>Sheet1!$G$2:$G$14</c:f>
                <c:numCache>
                  <c:formatCode>General</c:formatCode>
                  <c:ptCount val="13"/>
                  <c:pt idx="0">
                    <c:v>1.4365892895253101</c:v>
                  </c:pt>
                  <c:pt idx="1">
                    <c:v>0.87821772920685304</c:v>
                  </c:pt>
                  <c:pt idx="2">
                    <c:v>0.79940018000725299</c:v>
                  </c:pt>
                  <c:pt idx="3">
                    <c:v>0.67817553633022398</c:v>
                  </c:pt>
                  <c:pt idx="4">
                    <c:v>0.57435341712114396</c:v>
                  </c:pt>
                  <c:pt idx="5">
                    <c:v>0.512812602203634</c:v>
                  </c:pt>
                  <c:pt idx="6">
                    <c:v>0.45648406940534902</c:v>
                  </c:pt>
                  <c:pt idx="7">
                    <c:v>0.38031004569351301</c:v>
                  </c:pt>
                  <c:pt idx="8">
                    <c:v>0.285795323043736</c:v>
                  </c:pt>
                  <c:pt idx="9">
                    <c:v>0.21777800526885099</c:v>
                  </c:pt>
                  <c:pt idx="10">
                    <c:v>0.187905432018736</c:v>
                  </c:pt>
                  <c:pt idx="11">
                    <c:v>0.13094037292194699</c:v>
                  </c:pt>
                  <c:pt idx="12">
                    <c:v>3.3020980178369103E-2</c:v>
                  </c:pt>
                </c:numCache>
              </c:numRef>
            </c:minus>
            <c:spPr>
              <a:ln>
                <a:solidFill>
                  <a:schemeClr val="accent6"/>
                </a:solidFill>
              </a:ln>
            </c:spPr>
          </c:errBars>
          <c:xVal>
            <c:numRef>
              <c:f>Sheet1!$A$2:$A$14</c:f>
              <c:numCache>
                <c:formatCode>General</c:formatCode>
                <c:ptCount val="13"/>
                <c:pt idx="0">
                  <c:v>-1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</c:numCache>
            </c:numRef>
          </c:xVal>
          <c:yVal>
            <c:numRef>
              <c:f>Sheet1!$F$2:$F$14</c:f>
              <c:numCache>
                <c:formatCode>0.00</c:formatCode>
                <c:ptCount val="13"/>
                <c:pt idx="0">
                  <c:v>49.132947976878597</c:v>
                </c:pt>
                <c:pt idx="1">
                  <c:v>57.264418531358302</c:v>
                </c:pt>
                <c:pt idx="2">
                  <c:v>63.186813186813097</c:v>
                </c:pt>
                <c:pt idx="3">
                  <c:v>65.114395626645006</c:v>
                </c:pt>
                <c:pt idx="4">
                  <c:v>71.393958972702279</c:v>
                </c:pt>
                <c:pt idx="5">
                  <c:v>78.970704671417195</c:v>
                </c:pt>
                <c:pt idx="6">
                  <c:v>79.334011184544906</c:v>
                </c:pt>
                <c:pt idx="7">
                  <c:v>81.475802587445614</c:v>
                </c:pt>
                <c:pt idx="8">
                  <c:v>84.736343542784326</c:v>
                </c:pt>
                <c:pt idx="9">
                  <c:v>88.407607941135595</c:v>
                </c:pt>
                <c:pt idx="10">
                  <c:v>88.969239071775405</c:v>
                </c:pt>
                <c:pt idx="11">
                  <c:v>95.940829444395504</c:v>
                </c:pt>
                <c:pt idx="12">
                  <c:v>98.177088093192097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672-064B-8953-46F0504B52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635672"/>
        <c:axId val="-2023641512"/>
      </c:scatterChart>
      <c:valAx>
        <c:axId val="-2023635672"/>
        <c:scaling>
          <c:orientation val="minMax"/>
          <c:min val="-2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r>
                  <a:rPr lang="en-US" dirty="0">
                    <a:solidFill>
                      <a:srgbClr val="FFFFFF"/>
                    </a:solidFill>
                  </a:rPr>
                  <a:t>Predicted Student Ability</a:t>
                </a:r>
              </a:p>
            </c:rich>
          </c:tx>
          <c:layout>
            <c:manualLayout>
              <c:xMode val="edge"/>
              <c:yMode val="edge"/>
              <c:x val="0.42285478767486701"/>
              <c:y val="0.9374577417173769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-2023641512"/>
        <c:crosses val="autoZero"/>
        <c:crossBetween val="midCat"/>
        <c:majorUnit val="2"/>
      </c:valAx>
      <c:valAx>
        <c:axId val="-2023641512"/>
        <c:scaling>
          <c:orientation val="minMax"/>
          <c:max val="100"/>
          <c:min val="4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Probability Finish Problem</a:t>
                </a:r>
                <a:r>
                  <a:rPr lang="en-US" baseline="0" dirty="0"/>
                  <a:t> After B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3.9636716302957002E-2"/>
              <c:y val="0.12964641463427601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-2023635672"/>
        <c:crossesAt val="-2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1C-1147-81DC-79104C4AD7A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1C-1147-81DC-79104C4AD7A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1C-1147-81DC-79104C4AD7AC}"/>
              </c:ext>
            </c:extLst>
          </c:dPt>
          <c:cat>
            <c:strRef>
              <c:f>Sheet1!$A$1:$A$3</c:f>
              <c:strCache>
                <c:ptCount val="3"/>
                <c:pt idx="0">
                  <c:v>Baseline</c:v>
                </c:pt>
                <c:pt idx="1">
                  <c:v>Logistic Regression</c:v>
                </c:pt>
                <c:pt idx="2">
                  <c:v>Deep Learning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1C-1147-81DC-79104C4AD7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1138308448"/>
        <c:axId val="1138310768"/>
      </c:barChart>
      <c:catAx>
        <c:axId val="113830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138310768"/>
        <c:crosses val="autoZero"/>
        <c:auto val="1"/>
        <c:lblAlgn val="ctr"/>
        <c:lblOffset val="100"/>
        <c:noMultiLvlLbl val="0"/>
      </c:catAx>
      <c:valAx>
        <c:axId val="1138310768"/>
        <c:scaling>
          <c:orientation val="minMax"/>
          <c:max val="0.85"/>
          <c:min val="0.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charset="0"/>
                    <a:ea typeface="Times" charset="0"/>
                    <a:cs typeface="Times" charset="0"/>
                  </a:defRPr>
                </a:pPr>
                <a:r>
                  <a:rPr lang="en-US" dirty="0"/>
                  <a:t>Recall</a:t>
                </a:r>
                <a:r>
                  <a:rPr lang="en-US" baseline="0" dirty="0"/>
                  <a:t> on Prediction of Future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charset="0"/>
                  <a:ea typeface="Times" charset="0"/>
                  <a:cs typeface="Times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13830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>
          <a:latin typeface="Times" charset="0"/>
          <a:ea typeface="Times" charset="0"/>
          <a:cs typeface="Times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0.46099</cdr:x>
      <cdr:y>0.61071</cdr:y>
    </cdr:from>
    <cdr:to>
      <cdr:x>0.98563</cdr:x>
      <cdr:y>0.85596</cdr:y>
    </cdr:to>
    <cdr:sp macro="" textlink="">
      <cdr:nvSpPr>
        <cdr:cNvPr id="2" name="Freeform 1">
          <a:extLst xmlns:a="http://schemas.openxmlformats.org/drawingml/2006/main">
            <a:ext uri="{FF2B5EF4-FFF2-40B4-BE49-F238E27FC236}">
              <a16:creationId xmlns:a16="http://schemas.microsoft.com/office/drawing/2014/main" id="{C6A6F4B7-50CE-E841-BB75-4B13682BDA45}"/>
            </a:ext>
          </a:extLst>
        </cdr:cNvPr>
        <cdr:cNvSpPr/>
      </cdr:nvSpPr>
      <cdr:spPr>
        <a:xfrm xmlns:a="http://schemas.openxmlformats.org/drawingml/2006/main">
          <a:off x="4210724" y="2939970"/>
          <a:ext cx="4792070" cy="1180618"/>
        </a:xfrm>
        <a:custGeom xmlns:a="http://schemas.openxmlformats.org/drawingml/2006/main">
          <a:avLst/>
          <a:gdLst>
            <a:gd name="connsiteX0" fmla="*/ 11725 w 4792070"/>
            <a:gd name="connsiteY0" fmla="*/ 393539 h 1180618"/>
            <a:gd name="connsiteX1" fmla="*/ 151 w 4792070"/>
            <a:gd name="connsiteY1" fmla="*/ 636607 h 1180618"/>
            <a:gd name="connsiteX2" fmla="*/ 34875 w 4792070"/>
            <a:gd name="connsiteY2" fmla="*/ 972273 h 1180618"/>
            <a:gd name="connsiteX3" fmla="*/ 58024 w 4792070"/>
            <a:gd name="connsiteY3" fmla="*/ 1041721 h 1180618"/>
            <a:gd name="connsiteX4" fmla="*/ 81173 w 4792070"/>
            <a:gd name="connsiteY4" fmla="*/ 1064871 h 1180618"/>
            <a:gd name="connsiteX5" fmla="*/ 312667 w 4792070"/>
            <a:gd name="connsiteY5" fmla="*/ 1111169 h 1180618"/>
            <a:gd name="connsiteX6" fmla="*/ 382115 w 4792070"/>
            <a:gd name="connsiteY6" fmla="*/ 1122744 h 1180618"/>
            <a:gd name="connsiteX7" fmla="*/ 1030297 w 4792070"/>
            <a:gd name="connsiteY7" fmla="*/ 1134319 h 1180618"/>
            <a:gd name="connsiteX8" fmla="*/ 1146044 w 4792070"/>
            <a:gd name="connsiteY8" fmla="*/ 1157468 h 1180618"/>
            <a:gd name="connsiteX9" fmla="*/ 1261791 w 4792070"/>
            <a:gd name="connsiteY9" fmla="*/ 1180618 h 1180618"/>
            <a:gd name="connsiteX10" fmla="*/ 2164616 w 4792070"/>
            <a:gd name="connsiteY10" fmla="*/ 1169043 h 1180618"/>
            <a:gd name="connsiteX11" fmla="*/ 2257214 w 4792070"/>
            <a:gd name="connsiteY11" fmla="*/ 1157468 h 1180618"/>
            <a:gd name="connsiteX12" fmla="*/ 2465558 w 4792070"/>
            <a:gd name="connsiteY12" fmla="*/ 1145894 h 1180618"/>
            <a:gd name="connsiteX13" fmla="*/ 3796647 w 4792070"/>
            <a:gd name="connsiteY13" fmla="*/ 1134319 h 1180618"/>
            <a:gd name="connsiteX14" fmla="*/ 3970267 w 4792070"/>
            <a:gd name="connsiteY14" fmla="*/ 1111169 h 1180618"/>
            <a:gd name="connsiteX15" fmla="*/ 4572151 w 4792070"/>
            <a:gd name="connsiteY15" fmla="*/ 1099595 h 1180618"/>
            <a:gd name="connsiteX16" fmla="*/ 4630024 w 4792070"/>
            <a:gd name="connsiteY16" fmla="*/ 1088020 h 1180618"/>
            <a:gd name="connsiteX17" fmla="*/ 4699472 w 4792070"/>
            <a:gd name="connsiteY17" fmla="*/ 1064871 h 1180618"/>
            <a:gd name="connsiteX18" fmla="*/ 4734196 w 4792070"/>
            <a:gd name="connsiteY18" fmla="*/ 1041721 h 1180618"/>
            <a:gd name="connsiteX19" fmla="*/ 4780495 w 4792070"/>
            <a:gd name="connsiteY19" fmla="*/ 983848 h 1180618"/>
            <a:gd name="connsiteX20" fmla="*/ 4792070 w 4792070"/>
            <a:gd name="connsiteY20" fmla="*/ 949124 h 1180618"/>
            <a:gd name="connsiteX21" fmla="*/ 4768920 w 4792070"/>
            <a:gd name="connsiteY21" fmla="*/ 810228 h 1180618"/>
            <a:gd name="connsiteX22" fmla="*/ 4745771 w 4792070"/>
            <a:gd name="connsiteY22" fmla="*/ 787078 h 1180618"/>
            <a:gd name="connsiteX23" fmla="*/ 4722622 w 4792070"/>
            <a:gd name="connsiteY23" fmla="*/ 752354 h 1180618"/>
            <a:gd name="connsiteX24" fmla="*/ 4699472 w 4792070"/>
            <a:gd name="connsiteY24" fmla="*/ 729205 h 1180618"/>
            <a:gd name="connsiteX25" fmla="*/ 4630024 w 4792070"/>
            <a:gd name="connsiteY25" fmla="*/ 636607 h 1180618"/>
            <a:gd name="connsiteX26" fmla="*/ 4525852 w 4792070"/>
            <a:gd name="connsiteY26" fmla="*/ 578734 h 1180618"/>
            <a:gd name="connsiteX27" fmla="*/ 4479553 w 4792070"/>
            <a:gd name="connsiteY27" fmla="*/ 555585 h 1180618"/>
            <a:gd name="connsiteX28" fmla="*/ 4375381 w 4792070"/>
            <a:gd name="connsiteY28" fmla="*/ 532435 h 1180618"/>
            <a:gd name="connsiteX29" fmla="*/ 4329082 w 4792070"/>
            <a:gd name="connsiteY29" fmla="*/ 520861 h 1180618"/>
            <a:gd name="connsiteX30" fmla="*/ 3958692 w 4792070"/>
            <a:gd name="connsiteY30" fmla="*/ 509286 h 1180618"/>
            <a:gd name="connsiteX31" fmla="*/ 3842946 w 4792070"/>
            <a:gd name="connsiteY31" fmla="*/ 486137 h 1180618"/>
            <a:gd name="connsiteX32" fmla="*/ 3796647 w 4792070"/>
            <a:gd name="connsiteY32" fmla="*/ 474562 h 1180618"/>
            <a:gd name="connsiteX33" fmla="*/ 3542004 w 4792070"/>
            <a:gd name="connsiteY33" fmla="*/ 451413 h 1180618"/>
            <a:gd name="connsiteX34" fmla="*/ 3437832 w 4792070"/>
            <a:gd name="connsiteY34" fmla="*/ 439838 h 1180618"/>
            <a:gd name="connsiteX35" fmla="*/ 3310510 w 4792070"/>
            <a:gd name="connsiteY35" fmla="*/ 428263 h 1180618"/>
            <a:gd name="connsiteX36" fmla="*/ 2974844 w 4792070"/>
            <a:gd name="connsiteY36" fmla="*/ 393539 h 1180618"/>
            <a:gd name="connsiteX37" fmla="*/ 2928546 w 4792070"/>
            <a:gd name="connsiteY37" fmla="*/ 381964 h 1180618"/>
            <a:gd name="connsiteX38" fmla="*/ 2778075 w 4792070"/>
            <a:gd name="connsiteY38" fmla="*/ 358815 h 1180618"/>
            <a:gd name="connsiteX39" fmla="*/ 2673903 w 4792070"/>
            <a:gd name="connsiteY39" fmla="*/ 324091 h 1180618"/>
            <a:gd name="connsiteX40" fmla="*/ 2639179 w 4792070"/>
            <a:gd name="connsiteY40" fmla="*/ 312516 h 1180618"/>
            <a:gd name="connsiteX41" fmla="*/ 2546581 w 4792070"/>
            <a:gd name="connsiteY41" fmla="*/ 289367 h 1180618"/>
            <a:gd name="connsiteX42" fmla="*/ 2442409 w 4792070"/>
            <a:gd name="connsiteY42" fmla="*/ 266218 h 1180618"/>
            <a:gd name="connsiteX43" fmla="*/ 2384535 w 4792070"/>
            <a:gd name="connsiteY43" fmla="*/ 243068 h 1180618"/>
            <a:gd name="connsiteX44" fmla="*/ 2280363 w 4792070"/>
            <a:gd name="connsiteY44" fmla="*/ 219919 h 1180618"/>
            <a:gd name="connsiteX45" fmla="*/ 2222490 w 4792070"/>
            <a:gd name="connsiteY45" fmla="*/ 196769 h 1180618"/>
            <a:gd name="connsiteX46" fmla="*/ 2164616 w 4792070"/>
            <a:gd name="connsiteY46" fmla="*/ 185195 h 1180618"/>
            <a:gd name="connsiteX47" fmla="*/ 2118318 w 4792070"/>
            <a:gd name="connsiteY47" fmla="*/ 173620 h 1180618"/>
            <a:gd name="connsiteX48" fmla="*/ 2002571 w 4792070"/>
            <a:gd name="connsiteY48" fmla="*/ 150471 h 1180618"/>
            <a:gd name="connsiteX49" fmla="*/ 1921548 w 4792070"/>
            <a:gd name="connsiteY49" fmla="*/ 138896 h 1180618"/>
            <a:gd name="connsiteX50" fmla="*/ 1528009 w 4792070"/>
            <a:gd name="connsiteY50" fmla="*/ 104172 h 1180618"/>
            <a:gd name="connsiteX51" fmla="*/ 1319665 w 4792070"/>
            <a:gd name="connsiteY51" fmla="*/ 81023 h 1180618"/>
            <a:gd name="connsiteX52" fmla="*/ 1215492 w 4792070"/>
            <a:gd name="connsiteY52" fmla="*/ 57873 h 1180618"/>
            <a:gd name="connsiteX53" fmla="*/ 1146044 w 4792070"/>
            <a:gd name="connsiteY53" fmla="*/ 34724 h 1180618"/>
            <a:gd name="connsiteX54" fmla="*/ 1088171 w 4792070"/>
            <a:gd name="connsiteY54" fmla="*/ 23149 h 1180618"/>
            <a:gd name="connsiteX55" fmla="*/ 1041872 w 4792070"/>
            <a:gd name="connsiteY55" fmla="*/ 11575 h 1180618"/>
            <a:gd name="connsiteX56" fmla="*/ 949275 w 4792070"/>
            <a:gd name="connsiteY56" fmla="*/ 0 h 1180618"/>
            <a:gd name="connsiteX57" fmla="*/ 416839 w 4792070"/>
            <a:gd name="connsiteY57" fmla="*/ 11575 h 1180618"/>
            <a:gd name="connsiteX58" fmla="*/ 243219 w 4792070"/>
            <a:gd name="connsiteY58" fmla="*/ 46299 h 1180618"/>
            <a:gd name="connsiteX59" fmla="*/ 173771 w 4792070"/>
            <a:gd name="connsiteY59" fmla="*/ 69448 h 1180618"/>
            <a:gd name="connsiteX60" fmla="*/ 115897 w 4792070"/>
            <a:gd name="connsiteY60" fmla="*/ 115747 h 1180618"/>
            <a:gd name="connsiteX61" fmla="*/ 81173 w 4792070"/>
            <a:gd name="connsiteY61" fmla="*/ 138896 h 1180618"/>
            <a:gd name="connsiteX62" fmla="*/ 34875 w 4792070"/>
            <a:gd name="connsiteY62" fmla="*/ 231494 h 1180618"/>
            <a:gd name="connsiteX63" fmla="*/ 151 w 4792070"/>
            <a:gd name="connsiteY63" fmla="*/ 358815 h 1180618"/>
            <a:gd name="connsiteX64" fmla="*/ 11725 w 4792070"/>
            <a:gd name="connsiteY64" fmla="*/ 393539 h 1180618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  <a:cxn ang="0">
              <a:pos x="connsiteX44" y="connsiteY44"/>
            </a:cxn>
            <a:cxn ang="0">
              <a:pos x="connsiteX45" y="connsiteY45"/>
            </a:cxn>
            <a:cxn ang="0">
              <a:pos x="connsiteX46" y="connsiteY46"/>
            </a:cxn>
            <a:cxn ang="0">
              <a:pos x="connsiteX47" y="connsiteY47"/>
            </a:cxn>
            <a:cxn ang="0">
              <a:pos x="connsiteX48" y="connsiteY48"/>
            </a:cxn>
            <a:cxn ang="0">
              <a:pos x="connsiteX49" y="connsiteY49"/>
            </a:cxn>
            <a:cxn ang="0">
              <a:pos x="connsiteX50" y="connsiteY50"/>
            </a:cxn>
            <a:cxn ang="0">
              <a:pos x="connsiteX51" y="connsiteY51"/>
            </a:cxn>
            <a:cxn ang="0">
              <a:pos x="connsiteX52" y="connsiteY52"/>
            </a:cxn>
            <a:cxn ang="0">
              <a:pos x="connsiteX53" y="connsiteY53"/>
            </a:cxn>
            <a:cxn ang="0">
              <a:pos x="connsiteX54" y="connsiteY54"/>
            </a:cxn>
            <a:cxn ang="0">
              <a:pos x="connsiteX55" y="connsiteY55"/>
            </a:cxn>
            <a:cxn ang="0">
              <a:pos x="connsiteX56" y="connsiteY56"/>
            </a:cxn>
            <a:cxn ang="0">
              <a:pos x="connsiteX57" y="connsiteY57"/>
            </a:cxn>
            <a:cxn ang="0">
              <a:pos x="connsiteX58" y="connsiteY58"/>
            </a:cxn>
            <a:cxn ang="0">
              <a:pos x="connsiteX59" y="connsiteY59"/>
            </a:cxn>
            <a:cxn ang="0">
              <a:pos x="connsiteX60" y="connsiteY60"/>
            </a:cxn>
            <a:cxn ang="0">
              <a:pos x="connsiteX61" y="connsiteY61"/>
            </a:cxn>
            <a:cxn ang="0">
              <a:pos x="connsiteX62" y="connsiteY62"/>
            </a:cxn>
            <a:cxn ang="0">
              <a:pos x="connsiteX63" y="connsiteY63"/>
            </a:cxn>
            <a:cxn ang="0">
              <a:pos x="connsiteX64" y="connsiteY64"/>
            </a:cxn>
          </a:cxnLst>
          <a:rect l="l" t="t" r="r" b="b"/>
          <a:pathLst>
            <a:path w="4792070" h="1180618">
              <a:moveTo>
                <a:pt x="11725" y="393539"/>
              </a:moveTo>
              <a:cubicBezTo>
                <a:pt x="11725" y="439838"/>
                <a:pt x="151" y="555493"/>
                <a:pt x="151" y="636607"/>
              </a:cubicBezTo>
              <a:cubicBezTo>
                <a:pt x="151" y="763032"/>
                <a:pt x="-2816" y="859199"/>
                <a:pt x="34875" y="972273"/>
              </a:cubicBezTo>
              <a:cubicBezTo>
                <a:pt x="42591" y="995422"/>
                <a:pt x="40770" y="1024466"/>
                <a:pt x="58024" y="1041721"/>
              </a:cubicBezTo>
              <a:cubicBezTo>
                <a:pt x="65740" y="1049438"/>
                <a:pt x="71041" y="1060818"/>
                <a:pt x="81173" y="1064871"/>
              </a:cubicBezTo>
              <a:cubicBezTo>
                <a:pt x="130504" y="1084604"/>
                <a:pt x="273397" y="1104624"/>
                <a:pt x="312667" y="1111169"/>
              </a:cubicBezTo>
              <a:cubicBezTo>
                <a:pt x="335816" y="1115027"/>
                <a:pt x="358650" y="1122325"/>
                <a:pt x="382115" y="1122744"/>
              </a:cubicBezTo>
              <a:lnTo>
                <a:pt x="1030297" y="1134319"/>
              </a:lnTo>
              <a:cubicBezTo>
                <a:pt x="1191838" y="1161243"/>
                <a:pt x="1025192" y="1131571"/>
                <a:pt x="1146044" y="1157468"/>
              </a:cubicBezTo>
              <a:cubicBezTo>
                <a:pt x="1184517" y="1165712"/>
                <a:pt x="1261791" y="1180618"/>
                <a:pt x="1261791" y="1180618"/>
              </a:cubicBezTo>
              <a:lnTo>
                <a:pt x="2164616" y="1169043"/>
              </a:lnTo>
              <a:cubicBezTo>
                <a:pt x="2195714" y="1168320"/>
                <a:pt x="2226199" y="1159854"/>
                <a:pt x="2257214" y="1157468"/>
              </a:cubicBezTo>
              <a:cubicBezTo>
                <a:pt x="2326564" y="1152133"/>
                <a:pt x="2396011" y="1146940"/>
                <a:pt x="2465558" y="1145894"/>
              </a:cubicBezTo>
              <a:lnTo>
                <a:pt x="3796647" y="1134319"/>
              </a:lnTo>
              <a:cubicBezTo>
                <a:pt x="3850453" y="1125351"/>
                <a:pt x="3917361" y="1112904"/>
                <a:pt x="3970267" y="1111169"/>
              </a:cubicBezTo>
              <a:cubicBezTo>
                <a:pt x="4170824" y="1104593"/>
                <a:pt x="4371523" y="1103453"/>
                <a:pt x="4572151" y="1099595"/>
              </a:cubicBezTo>
              <a:cubicBezTo>
                <a:pt x="4591442" y="1095737"/>
                <a:pt x="4611044" y="1093196"/>
                <a:pt x="4630024" y="1088020"/>
              </a:cubicBezTo>
              <a:cubicBezTo>
                <a:pt x="4653566" y="1081600"/>
                <a:pt x="4699472" y="1064871"/>
                <a:pt x="4699472" y="1064871"/>
              </a:cubicBezTo>
              <a:cubicBezTo>
                <a:pt x="4711047" y="1057154"/>
                <a:pt x="4723333" y="1050411"/>
                <a:pt x="4734196" y="1041721"/>
              </a:cubicBezTo>
              <a:cubicBezTo>
                <a:pt x="4752141" y="1027365"/>
                <a:pt x="4770467" y="1003905"/>
                <a:pt x="4780495" y="983848"/>
              </a:cubicBezTo>
              <a:cubicBezTo>
                <a:pt x="4785951" y="972935"/>
                <a:pt x="4788212" y="960699"/>
                <a:pt x="4792070" y="949124"/>
              </a:cubicBezTo>
              <a:cubicBezTo>
                <a:pt x="4790926" y="938828"/>
                <a:pt x="4787430" y="841079"/>
                <a:pt x="4768920" y="810228"/>
              </a:cubicBezTo>
              <a:cubicBezTo>
                <a:pt x="4763305" y="800870"/>
                <a:pt x="4752588" y="795600"/>
                <a:pt x="4745771" y="787078"/>
              </a:cubicBezTo>
              <a:cubicBezTo>
                <a:pt x="4737081" y="776215"/>
                <a:pt x="4731312" y="763217"/>
                <a:pt x="4722622" y="752354"/>
              </a:cubicBezTo>
              <a:cubicBezTo>
                <a:pt x="4715805" y="743833"/>
                <a:pt x="4706020" y="737935"/>
                <a:pt x="4699472" y="729205"/>
              </a:cubicBezTo>
              <a:cubicBezTo>
                <a:pt x="4678959" y="701854"/>
                <a:pt x="4660357" y="659357"/>
                <a:pt x="4630024" y="636607"/>
              </a:cubicBezTo>
              <a:cubicBezTo>
                <a:pt x="4529775" y="561420"/>
                <a:pt x="4596026" y="608808"/>
                <a:pt x="4525852" y="578734"/>
              </a:cubicBezTo>
              <a:cubicBezTo>
                <a:pt x="4509993" y="571937"/>
                <a:pt x="4495709" y="561643"/>
                <a:pt x="4479553" y="555585"/>
              </a:cubicBezTo>
              <a:cubicBezTo>
                <a:pt x="4459024" y="547887"/>
                <a:pt x="4393382" y="536435"/>
                <a:pt x="4375381" y="532435"/>
              </a:cubicBezTo>
              <a:cubicBezTo>
                <a:pt x="4359852" y="528984"/>
                <a:pt x="4344965" y="521743"/>
                <a:pt x="4329082" y="520861"/>
              </a:cubicBezTo>
              <a:cubicBezTo>
                <a:pt x="4205749" y="514009"/>
                <a:pt x="4082155" y="513144"/>
                <a:pt x="3958692" y="509286"/>
              </a:cubicBezTo>
              <a:cubicBezTo>
                <a:pt x="3920110" y="501570"/>
                <a:pt x="3881117" y="495680"/>
                <a:pt x="3842946" y="486137"/>
              </a:cubicBezTo>
              <a:cubicBezTo>
                <a:pt x="3827513" y="482279"/>
                <a:pt x="3812339" y="477177"/>
                <a:pt x="3796647" y="474562"/>
              </a:cubicBezTo>
              <a:cubicBezTo>
                <a:pt x="3705196" y="459320"/>
                <a:pt x="3639533" y="459894"/>
                <a:pt x="3542004" y="451413"/>
              </a:cubicBezTo>
              <a:cubicBezTo>
                <a:pt x="3507198" y="448386"/>
                <a:pt x="3472596" y="443315"/>
                <a:pt x="3437832" y="439838"/>
              </a:cubicBezTo>
              <a:lnTo>
                <a:pt x="3310510" y="428263"/>
              </a:lnTo>
              <a:lnTo>
                <a:pt x="2974844" y="393539"/>
              </a:lnTo>
              <a:cubicBezTo>
                <a:pt x="2959411" y="389681"/>
                <a:pt x="2944197" y="384810"/>
                <a:pt x="2928546" y="381964"/>
              </a:cubicBezTo>
              <a:cubicBezTo>
                <a:pt x="2901602" y="377065"/>
                <a:pt x="2807928" y="366278"/>
                <a:pt x="2778075" y="358815"/>
              </a:cubicBezTo>
              <a:cubicBezTo>
                <a:pt x="2778061" y="358812"/>
                <a:pt x="2691272" y="329881"/>
                <a:pt x="2673903" y="324091"/>
              </a:cubicBezTo>
              <a:cubicBezTo>
                <a:pt x="2662328" y="320233"/>
                <a:pt x="2651016" y="315475"/>
                <a:pt x="2639179" y="312516"/>
              </a:cubicBezTo>
              <a:cubicBezTo>
                <a:pt x="2608313" y="304800"/>
                <a:pt x="2577779" y="295607"/>
                <a:pt x="2546581" y="289367"/>
              </a:cubicBezTo>
              <a:cubicBezTo>
                <a:pt x="2523658" y="284782"/>
                <a:pt x="2466919" y="274388"/>
                <a:pt x="2442409" y="266218"/>
              </a:cubicBezTo>
              <a:cubicBezTo>
                <a:pt x="2422698" y="259648"/>
                <a:pt x="2404246" y="249638"/>
                <a:pt x="2384535" y="243068"/>
              </a:cubicBezTo>
              <a:cubicBezTo>
                <a:pt x="2360022" y="234897"/>
                <a:pt x="2303289" y="224504"/>
                <a:pt x="2280363" y="219919"/>
              </a:cubicBezTo>
              <a:cubicBezTo>
                <a:pt x="2261072" y="212202"/>
                <a:pt x="2242391" y="202739"/>
                <a:pt x="2222490" y="196769"/>
              </a:cubicBezTo>
              <a:cubicBezTo>
                <a:pt x="2203646" y="191116"/>
                <a:pt x="2183821" y="189463"/>
                <a:pt x="2164616" y="185195"/>
              </a:cubicBezTo>
              <a:cubicBezTo>
                <a:pt x="2149087" y="181744"/>
                <a:pt x="2133873" y="176953"/>
                <a:pt x="2118318" y="173620"/>
              </a:cubicBezTo>
              <a:cubicBezTo>
                <a:pt x="2079845" y="165376"/>
                <a:pt x="2041522" y="156036"/>
                <a:pt x="2002571" y="150471"/>
              </a:cubicBezTo>
              <a:cubicBezTo>
                <a:pt x="1975563" y="146613"/>
                <a:pt x="1948663" y="141909"/>
                <a:pt x="1921548" y="138896"/>
              </a:cubicBezTo>
              <a:cubicBezTo>
                <a:pt x="1716091" y="116068"/>
                <a:pt x="1711598" y="117286"/>
                <a:pt x="1528009" y="104172"/>
              </a:cubicBezTo>
              <a:cubicBezTo>
                <a:pt x="1432677" y="72394"/>
                <a:pt x="1532001" y="102256"/>
                <a:pt x="1319665" y="81023"/>
              </a:cubicBezTo>
              <a:cubicBezTo>
                <a:pt x="1303143" y="79371"/>
                <a:pt x="1234826" y="63673"/>
                <a:pt x="1215492" y="57873"/>
              </a:cubicBezTo>
              <a:cubicBezTo>
                <a:pt x="1192120" y="50861"/>
                <a:pt x="1169972" y="39510"/>
                <a:pt x="1146044" y="34724"/>
              </a:cubicBezTo>
              <a:cubicBezTo>
                <a:pt x="1126753" y="30866"/>
                <a:pt x="1107376" y="27417"/>
                <a:pt x="1088171" y="23149"/>
              </a:cubicBezTo>
              <a:cubicBezTo>
                <a:pt x="1072642" y="19698"/>
                <a:pt x="1057563" y="14190"/>
                <a:pt x="1041872" y="11575"/>
              </a:cubicBezTo>
              <a:cubicBezTo>
                <a:pt x="1011189" y="6461"/>
                <a:pt x="980141" y="3858"/>
                <a:pt x="949275" y="0"/>
              </a:cubicBezTo>
              <a:lnTo>
                <a:pt x="416839" y="11575"/>
              </a:lnTo>
              <a:cubicBezTo>
                <a:pt x="373111" y="13225"/>
                <a:pt x="282061" y="33352"/>
                <a:pt x="243219" y="46299"/>
              </a:cubicBezTo>
              <a:cubicBezTo>
                <a:pt x="220070" y="54015"/>
                <a:pt x="194074" y="55913"/>
                <a:pt x="173771" y="69448"/>
              </a:cubicBezTo>
              <a:cubicBezTo>
                <a:pt x="66896" y="140697"/>
                <a:pt x="198362" y="49775"/>
                <a:pt x="115897" y="115747"/>
              </a:cubicBezTo>
              <a:cubicBezTo>
                <a:pt x="105034" y="124437"/>
                <a:pt x="92748" y="131180"/>
                <a:pt x="81173" y="138896"/>
              </a:cubicBezTo>
              <a:cubicBezTo>
                <a:pt x="54573" y="218697"/>
                <a:pt x="75278" y="191089"/>
                <a:pt x="34875" y="231494"/>
              </a:cubicBezTo>
              <a:cubicBezTo>
                <a:pt x="19031" y="279025"/>
                <a:pt x="5604" y="309731"/>
                <a:pt x="151" y="358815"/>
              </a:cubicBezTo>
              <a:cubicBezTo>
                <a:pt x="-1553" y="374154"/>
                <a:pt x="11725" y="347240"/>
                <a:pt x="11725" y="393539"/>
              </a:cubicBezTo>
              <a:close/>
            </a:path>
          </a:pathLst>
        </a:cu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  <a:effectLst xmlns:a="http://schemas.openxmlformats.org/drawingml/2006/main"/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algorithms</a:t>
            </a:r>
          </a:p>
          <a:p>
            <a:endParaRPr lang="en-US" dirty="0"/>
          </a:p>
          <a:p>
            <a:r>
              <a:rPr lang="en-US" dirty="0"/>
              <a:t>Both theoretically approximate what an </a:t>
            </a:r>
            <a:r>
              <a:rPr lang="en-US" b="1" dirty="0">
                <a:solidFill>
                  <a:schemeClr val="accent6"/>
                </a:solidFill>
              </a:rPr>
              <a:t>average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5"/>
                </a:solidFill>
              </a:rPr>
              <a:t>student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would do from a state.</a:t>
            </a:r>
          </a:p>
          <a:p>
            <a:endParaRPr lang="en-US" dirty="0"/>
          </a:p>
          <a:p>
            <a:r>
              <a:rPr lang="en-US" dirty="0"/>
              <a:t>Both are closed form.</a:t>
            </a:r>
          </a:p>
          <a:p>
            <a:endParaRPr lang="en-US" dirty="0"/>
          </a:p>
          <a:p>
            <a:r>
              <a:rPr lang="en-US" dirty="0"/>
              <a:t>Look </a:t>
            </a:r>
            <a:r>
              <a:rPr lang="en-US" dirty="0" err="1"/>
              <a:t>kinda</a:t>
            </a:r>
            <a:r>
              <a:rPr lang="en-US" dirty="0"/>
              <a:t> similar </a:t>
            </a:r>
            <a:r>
              <a:rPr lang="en-US" dirty="0">
                <a:sym typeface="Wingdings"/>
              </a:rPr>
              <a:t>.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36EA0-B9D0-DD41-B61F-C9691BBE73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02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860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731311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563328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507557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88551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295685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 dirty="0">
                <a:latin typeface="Arial" charset="0"/>
                <a:ea typeface="Droid Sans Fallback" charset="0"/>
                <a:cs typeface="Droid Sans Fallback" charset="0"/>
              </a:rPr>
              <a:t>Review the </a:t>
            </a:r>
            <a:r>
              <a:rPr lang="en-US" altLang="en-US" sz="2000" dirty="0" err="1">
                <a:latin typeface="Arial" charset="0"/>
                <a:ea typeface="Droid Sans Fallback" charset="0"/>
                <a:cs typeface="Droid Sans Fallback" charset="0"/>
              </a:rPr>
              <a:t>ourPrintln</a:t>
            </a:r>
            <a:r>
              <a:rPr lang="en-US" altLang="en-US" sz="2000" dirty="0">
                <a:latin typeface="Arial" charset="0"/>
                <a:ea typeface="Droid Sans Fallback" charset="0"/>
                <a:cs typeface="Droid Sans Fallback" charset="0"/>
              </a:rPr>
              <a:t>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32719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94337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370394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2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69882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650318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13183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745112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20907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92678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405318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57445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973902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464876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37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34169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4128993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510448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946481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49272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862985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5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2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5682BD-8B40-4A41-A544-63AC2F186A3B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146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2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194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549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78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82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4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01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218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This is not all that new</a:t>
            </a:r>
          </a:p>
        </p:txBody>
      </p:sp>
    </p:spTree>
    <p:extLst>
      <p:ext uri="{BB962C8B-B14F-4D97-AF65-F5344CB8AC3E}">
        <p14:creationId xmlns:p14="http://schemas.microsoft.com/office/powerpoint/2010/main" val="420828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9BE9EE-F6C3-6549-98F3-07BB109E5EA9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Show off toUpperCase and toLowerCase. Show that they don't actually modify the string because strings are immutable.</a:t>
            </a:r>
          </a:p>
        </p:txBody>
      </p:sp>
    </p:spTree>
    <p:extLst>
      <p:ext uri="{BB962C8B-B14F-4D97-AF65-F5344CB8AC3E}">
        <p14:creationId xmlns:p14="http://schemas.microsoft.com/office/powerpoint/2010/main" val="13503551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bears are also immutable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8FAC162-A4CF-7F46-93EB-50637C42192E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83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095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478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9578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11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CFCAEE-7E08-1A4E-85A3-5FCED407BBA1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4015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29614C-718F-0F40-AE26-D4903BCE7B72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145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1F4E1-DF62-0043-85DE-BC177FD0D33D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1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F736E-205C-974A-8C9F-995B1EDC724E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614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7083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5C2DFC-1771-CB42-9EBF-6B58555CA6B0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427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5FED-A67E-4545-8D07-BF36B9A81424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4519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2FAFFD-54A5-5C43-89A9-8C617D6BABF5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88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116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5D9D03-3CEA-1D47-9241-BDE57E767060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6183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9F40B2-78F2-4D4E-B231-C184015E0421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665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8780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CD938C-B3EB-8E49-A814-99B46C31E8C2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8749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47289C-6318-5B49-AC61-641A0E8D5727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Code up reverseString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for (int i = string.length() - 1; i ≥ 0; i--) {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    result += string.charAt(i);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064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EC69FE-81D4-8C45-95E1-3A31A6D1608E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30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A415C-2E69-704B-BC43-0E0EED519595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26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3140F-ACD4-7D46-A715-CFAD3BC2316E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5791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17E059-043F-2947-A0EE-8544F99C7EBC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398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D7CD49-EB6A-AB40-8F66-F04D7E18F584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47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453470-B289-2942-93F3-AB95E23C3F5D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78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4438689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4EB16-0D76-FC4F-ADB5-4167C6C1C4A5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094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146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406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C073C8-A078-BC4E-B637-E914C1E992B5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426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41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FB391-53D1-5845-A45A-CE07813FE7C1}" type="slidenum">
              <a:rPr lang="en-US" altLang="en-US"/>
              <a:pPr/>
              <a:t>97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This isn't going to work. Why not? Go to the board – are these strings really equal to their reverses?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Need to convert to lower case, for starters. Then, need to strip out everything besides letters.</a:t>
            </a:r>
          </a:p>
        </p:txBody>
      </p:sp>
    </p:spTree>
    <p:extLst>
      <p:ext uri="{BB962C8B-B14F-4D97-AF65-F5344CB8AC3E}">
        <p14:creationId xmlns:p14="http://schemas.microsoft.com/office/powerpoint/2010/main" val="19970961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8F3F16-8500-E449-AC11-E2E2BDB0C86C}" type="slidenum">
              <a:rPr lang="en-US" altLang="en-US"/>
              <a:pPr/>
              <a:t>98</a:t>
            </a:fld>
            <a:endParaRPr lang="en-US" alt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Try this in our checker – it should work!</a:t>
            </a:r>
          </a:p>
        </p:txBody>
      </p:sp>
    </p:spTree>
    <p:extLst>
      <p:ext uri="{BB962C8B-B14F-4D97-AF65-F5344CB8AC3E}">
        <p14:creationId xmlns:p14="http://schemas.microsoft.com/office/powerpoint/2010/main" val="596483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4A90B4-0071-EF4F-AE57-9030BD764D4F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Strings are made of characters.</a:t>
            </a:r>
          </a:p>
        </p:txBody>
      </p:sp>
    </p:spTree>
    <p:extLst>
      <p:ext uri="{BB962C8B-B14F-4D97-AF65-F5344CB8AC3E}">
        <p14:creationId xmlns:p14="http://schemas.microsoft.com/office/powerpoint/2010/main" val="225250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tif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A9DAC01-2D62-7343-917E-B9BA72974E5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 by Doing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718C83D-ADB0-F844-BC33-DE4506E3DFF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111755" y="1441760"/>
          <a:ext cx="10068602" cy="5306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56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" y="961651"/>
            <a:ext cx="10079567" cy="437148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Deep Learning on Trajectories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451" y="5840979"/>
            <a:ext cx="1477597" cy="14775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60385" y="6376216"/>
            <a:ext cx="440800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in collaboration with Lisa Wang</a:t>
            </a:r>
          </a:p>
        </p:txBody>
      </p:sp>
    </p:spTree>
    <p:extLst>
      <p:ext uri="{BB962C8B-B14F-4D97-AF65-F5344CB8AC3E}">
        <p14:creationId xmlns:p14="http://schemas.microsoft.com/office/powerpoint/2010/main" val="16628711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Can you solve it?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52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304015" y="198385"/>
            <a:ext cx="10527174" cy="765389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-73648" y="1353277"/>
            <a:ext cx="5523976" cy="4955787"/>
            <a:chOff x="304800" y="1524000"/>
            <a:chExt cx="4846320" cy="4838700"/>
          </a:xfrm>
        </p:grpSpPr>
        <p:graphicFrame>
          <p:nvGraphicFramePr>
            <p:cNvPr id="14" name="Chart 1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8751792"/>
                </p:ext>
              </p:extLst>
            </p:nvPr>
          </p:nvGraphicFramePr>
          <p:xfrm>
            <a:off x="304800" y="1524000"/>
            <a:ext cx="4846320" cy="48387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765156" y="3981792"/>
              <a:ext cx="1692697" cy="33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FFFF"/>
                  </a:solidFill>
                </a:rPr>
                <a:t>Problem 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39399" y="1304560"/>
            <a:ext cx="4969226" cy="4969226"/>
            <a:chOff x="113720" y="1524000"/>
            <a:chExt cx="4507992" cy="4507992"/>
          </a:xfrm>
        </p:grpSpPr>
        <p:graphicFrame>
          <p:nvGraphicFramePr>
            <p:cNvPr id="13" name="Chart 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31425196"/>
                </p:ext>
              </p:extLst>
            </p:nvPr>
          </p:nvGraphicFramePr>
          <p:xfrm>
            <a:off x="113720" y="1524000"/>
            <a:ext cx="4507992" cy="45079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2323520" y="3733800"/>
              <a:ext cx="2083947" cy="312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FFFF"/>
                  </a:solidFill>
                </a:rPr>
                <a:t>Problem B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Predicts Future Success</a:t>
            </a:r>
          </a:p>
        </p:txBody>
      </p:sp>
    </p:spTree>
    <p:extLst>
      <p:ext uri="{BB962C8B-B14F-4D97-AF65-F5344CB8AC3E}">
        <p14:creationId xmlns:p14="http://schemas.microsoft.com/office/powerpoint/2010/main" val="265635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685" y="841161"/>
            <a:ext cx="5305411" cy="5991333"/>
          </a:xfrm>
          <a:prstGeom prst="rect">
            <a:avLst/>
          </a:prstGeom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762821"/>
              </p:ext>
            </p:extLst>
          </p:nvPr>
        </p:nvGraphicFramePr>
        <p:xfrm>
          <a:off x="281433" y="1169592"/>
          <a:ext cx="4758879" cy="6047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00E1A1E3-572C-4246-8BFA-CBBFD3F8629C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Predicts Future</a:t>
            </a:r>
          </a:p>
        </p:txBody>
      </p:sp>
    </p:spTree>
    <p:extLst>
      <p:ext uri="{BB962C8B-B14F-4D97-AF65-F5344CB8AC3E}">
        <p14:creationId xmlns:p14="http://schemas.microsoft.com/office/powerpoint/2010/main" val="2274951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43" y="1464096"/>
            <a:ext cx="2305070" cy="2676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97" y="1464097"/>
            <a:ext cx="2537598" cy="2455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70" y="1464096"/>
            <a:ext cx="2486021" cy="2547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43" y="4533531"/>
            <a:ext cx="2465391" cy="2362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34" y="4783177"/>
            <a:ext cx="2444760" cy="2403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99" y="4731597"/>
            <a:ext cx="2465391" cy="2455076"/>
          </a:xfrm>
          <a:prstGeom prst="rect">
            <a:avLst/>
          </a:prstGeom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Highly Rates Grit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0396" y="969630"/>
            <a:ext cx="266842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Two compound errors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4017" y="953356"/>
            <a:ext cx="212109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Solves first error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49869" y="974287"/>
            <a:ext cx="308289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Starts reasonable attempt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2609" y="4126410"/>
            <a:ext cx="23775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Completes attempt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46532" y="4148691"/>
            <a:ext cx="156966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Backtracks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3979" y="4162861"/>
            <a:ext cx="186461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Finds solution</a:t>
            </a:r>
          </a:p>
        </p:txBody>
      </p:sp>
    </p:spTree>
    <p:extLst>
      <p:ext uri="{BB962C8B-B14F-4D97-AF65-F5344CB8AC3E}">
        <p14:creationId xmlns:p14="http://schemas.microsoft.com/office/powerpoint/2010/main" val="299233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0"/>
            <a:ext cx="10667541" cy="123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Back to our regularly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scheduled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775092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488" y="-33211"/>
            <a:ext cx="13498463" cy="7592886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Text Processing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07" y="1036342"/>
            <a:ext cx="9071610" cy="498903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700,000 deaths </a:t>
            </a:r>
            <a:r>
              <a:rPr lang="en-US" dirty="0"/>
              <a:t>a </a:t>
            </a:r>
            <a:r>
              <a:rPr lang="en-US" b="1" dirty="0">
                <a:solidFill>
                  <a:srgbClr val="0432FF"/>
                </a:solidFill>
              </a:rPr>
              <a:t>year</a:t>
            </a:r>
            <a:r>
              <a:rPr lang="en-US" dirty="0"/>
              <a:t> from </a:t>
            </a:r>
            <a:r>
              <a:rPr lang="en-US" b="1" dirty="0">
                <a:solidFill>
                  <a:srgbClr val="7030A0"/>
                </a:solidFill>
              </a:rPr>
              <a:t>fake</a:t>
            </a:r>
            <a:r>
              <a:rPr lang="en-US" dirty="0"/>
              <a:t> malaria and tuberculosis drugs [1]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912" y="7132637"/>
            <a:ext cx="8674426" cy="28168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23" dirty="0"/>
              <a:t>[1] http://</a:t>
            </a:r>
            <a:r>
              <a:rPr lang="en-US" sz="1323" dirty="0" err="1"/>
              <a:t>www.un.org</a:t>
            </a:r>
            <a:r>
              <a:rPr lang="en-US" sz="1323" dirty="0"/>
              <a:t>/</a:t>
            </a:r>
            <a:r>
              <a:rPr lang="en-US" sz="1323" dirty="0" err="1"/>
              <a:t>africarenewal</a:t>
            </a:r>
            <a:r>
              <a:rPr lang="en-US" sz="1323" dirty="0"/>
              <a:t>/magazine/may-2013/counterfeit-drugs-raise-africa%E2%80%99s-temperature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3406048"/>
            <a:ext cx="4092138" cy="1202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4359319"/>
            <a:ext cx="4092138" cy="1202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5312591"/>
            <a:ext cx="4092138" cy="1202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2452777"/>
            <a:ext cx="4092138" cy="1202865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6045325" y="2412600"/>
            <a:ext cx="511784" cy="4102855"/>
          </a:xfrm>
          <a:prstGeom prst="rightBrace">
            <a:avLst>
              <a:gd name="adj1" fmla="val 8333"/>
              <a:gd name="adj2" fmla="val 50609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12947" y="4050164"/>
            <a:ext cx="23374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Equivalent of this many crashes per day</a:t>
            </a: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Fake Medicine was a Problem</a:t>
            </a:r>
          </a:p>
        </p:txBody>
      </p:sp>
    </p:spTree>
    <p:extLst>
      <p:ext uri="{BB962C8B-B14F-4D97-AF65-F5344CB8AC3E}">
        <p14:creationId xmlns:p14="http://schemas.microsoft.com/office/powerpoint/2010/main" val="174149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Chris’ Favorite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139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67532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260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Screen Shot 2014-09-23 at 3.44.56 AM.png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05" r="9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5085" y="2051334"/>
            <a:ext cx="4531388" cy="3913471"/>
          </a:xfrm>
          <a:prstGeom prst="rect">
            <a:avLst/>
          </a:prstGeom>
        </p:spPr>
      </p:pic>
      <p:pic>
        <p:nvPicPr>
          <p:cNvPr id="70" name="Picture 69" descr="Screen Shot 2014-09-23 at 3.4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12" y="2110903"/>
            <a:ext cx="4256112" cy="366809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153153" y="6168783"/>
            <a:ext cx="996811" cy="533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>
                <a:solidFill>
                  <a:srgbClr val="FFFFFF"/>
                </a:solidFill>
              </a:rPr>
              <a:t>Task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43292" y="6177298"/>
            <a:ext cx="5502473" cy="97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6" dirty="0">
                <a:solidFill>
                  <a:srgbClr val="FFFFFF"/>
                </a:solidFill>
              </a:rPr>
              <a:t>Almost a hundred thousand unique solutions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Learning to Program on the Internet</a:t>
            </a:r>
          </a:p>
        </p:txBody>
      </p:sp>
    </p:spTree>
    <p:extLst>
      <p:ext uri="{BB962C8B-B14F-4D97-AF65-F5344CB8AC3E}">
        <p14:creationId xmlns:p14="http://schemas.microsoft.com/office/powerpoint/2010/main" val="2664062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Revisit this problem…</a:t>
            </a:r>
          </a:p>
        </p:txBody>
      </p:sp>
    </p:spTree>
    <p:extLst>
      <p:ext uri="{BB962C8B-B14F-4D97-AF65-F5344CB8AC3E}">
        <p14:creationId xmlns:p14="http://schemas.microsoft.com/office/powerpoint/2010/main" val="94722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3667"/>
          <a:stretch/>
        </p:blipFill>
        <p:spPr>
          <a:xfrm>
            <a:off x="-419453" y="2133600"/>
            <a:ext cx="10079567" cy="58038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Write string algorithms that loops over each character</a:t>
            </a:r>
          </a:p>
          <a:p>
            <a:pPr marL="503972" indent="-503972" algn="ctr">
              <a:buFont typeface="Times New Roman" charset="0"/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Perform math operations on chars</a:t>
            </a:r>
          </a:p>
        </p:txBody>
      </p:sp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752475"/>
            <a:ext cx="8648700" cy="680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3551237"/>
            <a:ext cx="1600200" cy="2329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312" y="3551237"/>
            <a:ext cx="1870253" cy="2311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6512" y="5989637"/>
            <a:ext cx="1415772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Joan Clarke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50112" y="5989637"/>
            <a:ext cx="1351780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Alan Turing</a:t>
            </a: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Text Problem: Decryption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605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8912" y="1874837"/>
            <a:ext cx="7189081" cy="3370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Text Problem: Translation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68512" y="6218237"/>
            <a:ext cx="5878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*This result cost billions of dollars (adjusted </a:t>
            </a:r>
            <a:r>
              <a:rPr lang="en-US" i="1"/>
              <a:t>for inflation)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431B5-5E74-BF40-A9AE-22D3D5F5C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47361"/>
            <a:ext cx="2012314" cy="20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9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5E7F55E-9FF9-4E47-9141-70C11130974C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Text Problem: DNA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CE2D3-1215-F442-B6E7-99A400AC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3" y="1400872"/>
            <a:ext cx="5511577" cy="5548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B6BE9-8427-F745-9E81-9CA352A8A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68935" b="32709"/>
          <a:stretch/>
        </p:blipFill>
        <p:spPr>
          <a:xfrm>
            <a:off x="6134147" y="1438656"/>
            <a:ext cx="3046429" cy="5279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C2564-AAE4-F34F-8C69-D5B947089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124" y="5692457"/>
            <a:ext cx="2178876" cy="14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is text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1911650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92112" y="-792163"/>
            <a:ext cx="9070975" cy="645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3200" dirty="0">
                <a:latin typeface="+mn-lt"/>
              </a:rPr>
              <a:t>Text is stored using the variable type </a:t>
            </a:r>
            <a:r>
              <a:rPr lang="en-US" altLang="en-US" sz="32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>
                <a:latin typeface="+mn-lt"/>
              </a:rPr>
              <a:t>. </a:t>
            </a:r>
          </a:p>
          <a:p>
            <a:pPr algn="ctr">
              <a:lnSpc>
                <a:spcPct val="98000"/>
              </a:lnSpc>
            </a:pPr>
            <a:r>
              <a:rPr lang="en-US" altLang="en-US" sz="3200" dirty="0">
                <a:latin typeface="+mn-lt"/>
              </a:rPr>
              <a:t>A </a:t>
            </a:r>
            <a:r>
              <a:rPr lang="en-US" altLang="en-US" sz="32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>
                <a:latin typeface="+mn-lt"/>
              </a:rPr>
              <a:t> is a sequence of characters.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712" y="3703637"/>
            <a:ext cx="4977645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“hello!”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(text);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String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 dirty="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190" y="423909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72197" y="416495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876" y="4836339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text</a:t>
            </a:r>
          </a:p>
        </p:txBody>
      </p:sp>
      <p:sp>
        <p:nvSpPr>
          <p:cNvPr id="5" name="Freeform 4"/>
          <p:cNvSpPr/>
          <p:nvPr/>
        </p:nvSpPr>
        <p:spPr>
          <a:xfrm>
            <a:off x="1992312" y="47704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3912" y="3551237"/>
            <a:ext cx="87075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712" y="3551237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“hello!”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3017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8400" y="5151436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7929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263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597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931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9265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59512" y="4313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0912" y="48466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6" name="Freeform 25"/>
          <p:cNvSpPr/>
          <p:nvPr/>
        </p:nvSpPr>
        <p:spPr>
          <a:xfrm>
            <a:off x="2962656" y="4434840"/>
            <a:ext cx="283965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it is actually stored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3312" y="4770437"/>
            <a:ext cx="1146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Length: 6</a:t>
            </a:r>
          </a:p>
        </p:txBody>
      </p:sp>
      <p:sp>
        <p:nvSpPr>
          <p:cNvPr id="9" name="Freeform 8"/>
          <p:cNvSpPr/>
          <p:nvPr/>
        </p:nvSpPr>
        <p:spPr>
          <a:xfrm>
            <a:off x="6047232" y="4632960"/>
            <a:ext cx="3730752" cy="1454105"/>
          </a:xfrm>
          <a:custGeom>
            <a:avLst/>
            <a:gdLst>
              <a:gd name="connsiteX0" fmla="*/ 3157728 w 3730752"/>
              <a:gd name="connsiteY0" fmla="*/ 121920 h 1454105"/>
              <a:gd name="connsiteX1" fmla="*/ 2474976 w 3730752"/>
              <a:gd name="connsiteY1" fmla="*/ 121920 h 1454105"/>
              <a:gd name="connsiteX2" fmla="*/ 2340864 w 3730752"/>
              <a:gd name="connsiteY2" fmla="*/ 97536 h 1454105"/>
              <a:gd name="connsiteX3" fmla="*/ 2255520 w 3730752"/>
              <a:gd name="connsiteY3" fmla="*/ 60960 h 1454105"/>
              <a:gd name="connsiteX4" fmla="*/ 2206752 w 3730752"/>
              <a:gd name="connsiteY4" fmla="*/ 36576 h 1454105"/>
              <a:gd name="connsiteX5" fmla="*/ 2121408 w 3730752"/>
              <a:gd name="connsiteY5" fmla="*/ 12192 h 1454105"/>
              <a:gd name="connsiteX6" fmla="*/ 1950720 w 3730752"/>
              <a:gd name="connsiteY6" fmla="*/ 0 h 1454105"/>
              <a:gd name="connsiteX7" fmla="*/ 1316736 w 3730752"/>
              <a:gd name="connsiteY7" fmla="*/ 12192 h 1454105"/>
              <a:gd name="connsiteX8" fmla="*/ 1170432 w 3730752"/>
              <a:gd name="connsiteY8" fmla="*/ 48768 h 1454105"/>
              <a:gd name="connsiteX9" fmla="*/ 1121664 w 3730752"/>
              <a:gd name="connsiteY9" fmla="*/ 60960 h 1454105"/>
              <a:gd name="connsiteX10" fmla="*/ 816864 w 3730752"/>
              <a:gd name="connsiteY10" fmla="*/ 73152 h 1454105"/>
              <a:gd name="connsiteX11" fmla="*/ 743712 w 3730752"/>
              <a:gd name="connsiteY11" fmla="*/ 97536 h 1454105"/>
              <a:gd name="connsiteX12" fmla="*/ 256032 w 3730752"/>
              <a:gd name="connsiteY12" fmla="*/ 121920 h 1454105"/>
              <a:gd name="connsiteX13" fmla="*/ 182880 w 3730752"/>
              <a:gd name="connsiteY13" fmla="*/ 182880 h 1454105"/>
              <a:gd name="connsiteX14" fmla="*/ 158496 w 3730752"/>
              <a:gd name="connsiteY14" fmla="*/ 219456 h 1454105"/>
              <a:gd name="connsiteX15" fmla="*/ 85344 w 3730752"/>
              <a:gd name="connsiteY15" fmla="*/ 292608 h 1454105"/>
              <a:gd name="connsiteX16" fmla="*/ 73152 w 3730752"/>
              <a:gd name="connsiteY16" fmla="*/ 329184 h 1454105"/>
              <a:gd name="connsiteX17" fmla="*/ 36576 w 3730752"/>
              <a:gd name="connsiteY17" fmla="*/ 353568 h 1454105"/>
              <a:gd name="connsiteX18" fmla="*/ 12192 w 3730752"/>
              <a:gd name="connsiteY18" fmla="*/ 426720 h 1454105"/>
              <a:gd name="connsiteX19" fmla="*/ 0 w 3730752"/>
              <a:gd name="connsiteY19" fmla="*/ 463296 h 1454105"/>
              <a:gd name="connsiteX20" fmla="*/ 12192 w 3730752"/>
              <a:gd name="connsiteY20" fmla="*/ 1097280 h 1454105"/>
              <a:gd name="connsiteX21" fmla="*/ 24384 w 3730752"/>
              <a:gd name="connsiteY21" fmla="*/ 1133856 h 1454105"/>
              <a:gd name="connsiteX22" fmla="*/ 60960 w 3730752"/>
              <a:gd name="connsiteY22" fmla="*/ 1170432 h 1454105"/>
              <a:gd name="connsiteX23" fmla="*/ 146304 w 3730752"/>
              <a:gd name="connsiteY23" fmla="*/ 1267968 h 1454105"/>
              <a:gd name="connsiteX24" fmla="*/ 219456 w 3730752"/>
              <a:gd name="connsiteY24" fmla="*/ 1328928 h 1454105"/>
              <a:gd name="connsiteX25" fmla="*/ 390144 w 3730752"/>
              <a:gd name="connsiteY25" fmla="*/ 1377696 h 1454105"/>
              <a:gd name="connsiteX26" fmla="*/ 487680 w 3730752"/>
              <a:gd name="connsiteY26" fmla="*/ 1402080 h 1454105"/>
              <a:gd name="connsiteX27" fmla="*/ 536448 w 3730752"/>
              <a:gd name="connsiteY27" fmla="*/ 1414272 h 1454105"/>
              <a:gd name="connsiteX28" fmla="*/ 573024 w 3730752"/>
              <a:gd name="connsiteY28" fmla="*/ 1426464 h 1454105"/>
              <a:gd name="connsiteX29" fmla="*/ 2206752 w 3730752"/>
              <a:gd name="connsiteY29" fmla="*/ 1438656 h 1454105"/>
              <a:gd name="connsiteX30" fmla="*/ 2584704 w 3730752"/>
              <a:gd name="connsiteY30" fmla="*/ 1438656 h 1454105"/>
              <a:gd name="connsiteX31" fmla="*/ 2816352 w 3730752"/>
              <a:gd name="connsiteY31" fmla="*/ 1402080 h 1454105"/>
              <a:gd name="connsiteX32" fmla="*/ 3255264 w 3730752"/>
              <a:gd name="connsiteY32" fmla="*/ 1389888 h 1454105"/>
              <a:gd name="connsiteX33" fmla="*/ 3377184 w 3730752"/>
              <a:gd name="connsiteY33" fmla="*/ 1365504 h 1454105"/>
              <a:gd name="connsiteX34" fmla="*/ 3486912 w 3730752"/>
              <a:gd name="connsiteY34" fmla="*/ 1341120 h 1454105"/>
              <a:gd name="connsiteX35" fmla="*/ 3560064 w 3730752"/>
              <a:gd name="connsiteY35" fmla="*/ 1316736 h 1454105"/>
              <a:gd name="connsiteX36" fmla="*/ 3645408 w 3730752"/>
              <a:gd name="connsiteY36" fmla="*/ 1280160 h 1454105"/>
              <a:gd name="connsiteX37" fmla="*/ 3706368 w 3730752"/>
              <a:gd name="connsiteY37" fmla="*/ 1207008 h 1454105"/>
              <a:gd name="connsiteX38" fmla="*/ 3730752 w 3730752"/>
              <a:gd name="connsiteY38" fmla="*/ 1170432 h 1454105"/>
              <a:gd name="connsiteX39" fmla="*/ 3706368 w 3730752"/>
              <a:gd name="connsiteY39" fmla="*/ 999744 h 1454105"/>
              <a:gd name="connsiteX40" fmla="*/ 3694176 w 3730752"/>
              <a:gd name="connsiteY40" fmla="*/ 963168 h 1454105"/>
              <a:gd name="connsiteX41" fmla="*/ 3669792 w 3730752"/>
              <a:gd name="connsiteY41" fmla="*/ 865632 h 1454105"/>
              <a:gd name="connsiteX42" fmla="*/ 3645408 w 3730752"/>
              <a:gd name="connsiteY42" fmla="*/ 792480 h 1454105"/>
              <a:gd name="connsiteX43" fmla="*/ 3608832 w 3730752"/>
              <a:gd name="connsiteY43" fmla="*/ 719328 h 1454105"/>
              <a:gd name="connsiteX44" fmla="*/ 3560064 w 3730752"/>
              <a:gd name="connsiteY44" fmla="*/ 609600 h 1454105"/>
              <a:gd name="connsiteX45" fmla="*/ 3535680 w 3730752"/>
              <a:gd name="connsiteY45" fmla="*/ 438912 h 1454105"/>
              <a:gd name="connsiteX46" fmla="*/ 3523488 w 3730752"/>
              <a:gd name="connsiteY46" fmla="*/ 390144 h 1454105"/>
              <a:gd name="connsiteX47" fmla="*/ 3450336 w 3730752"/>
              <a:gd name="connsiteY47" fmla="*/ 329184 h 1454105"/>
              <a:gd name="connsiteX48" fmla="*/ 3425952 w 3730752"/>
              <a:gd name="connsiteY48" fmla="*/ 292608 h 1454105"/>
              <a:gd name="connsiteX49" fmla="*/ 3389376 w 3730752"/>
              <a:gd name="connsiteY49" fmla="*/ 268224 h 1454105"/>
              <a:gd name="connsiteX50" fmla="*/ 3096768 w 3730752"/>
              <a:gd name="connsiteY50" fmla="*/ 231648 h 1454105"/>
              <a:gd name="connsiteX51" fmla="*/ 2987040 w 3730752"/>
              <a:gd name="connsiteY51" fmla="*/ 182880 h 1454105"/>
              <a:gd name="connsiteX52" fmla="*/ 2913888 w 3730752"/>
              <a:gd name="connsiteY52" fmla="*/ 121920 h 1454105"/>
              <a:gd name="connsiteX53" fmla="*/ 2840736 w 3730752"/>
              <a:gd name="connsiteY53" fmla="*/ 85344 h 1454105"/>
              <a:gd name="connsiteX54" fmla="*/ 2816352 w 3730752"/>
              <a:gd name="connsiteY54" fmla="*/ 36576 h 145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730752" h="1454105">
                <a:moveTo>
                  <a:pt x="3157728" y="121920"/>
                </a:moveTo>
                <a:cubicBezTo>
                  <a:pt x="2906569" y="184710"/>
                  <a:pt x="3092093" y="142839"/>
                  <a:pt x="2474976" y="121920"/>
                </a:cubicBezTo>
                <a:cubicBezTo>
                  <a:pt x="2424438" y="120207"/>
                  <a:pt x="2387543" y="109206"/>
                  <a:pt x="2340864" y="97536"/>
                </a:cubicBezTo>
                <a:cubicBezTo>
                  <a:pt x="2266741" y="48121"/>
                  <a:pt x="2345496" y="94701"/>
                  <a:pt x="2255520" y="60960"/>
                </a:cubicBezTo>
                <a:cubicBezTo>
                  <a:pt x="2238502" y="54578"/>
                  <a:pt x="2223457" y="43735"/>
                  <a:pt x="2206752" y="36576"/>
                </a:cubicBezTo>
                <a:cubicBezTo>
                  <a:pt x="2190569" y="29640"/>
                  <a:pt x="2135328" y="13739"/>
                  <a:pt x="2121408" y="12192"/>
                </a:cubicBezTo>
                <a:cubicBezTo>
                  <a:pt x="2064716" y="5893"/>
                  <a:pt x="2007616" y="4064"/>
                  <a:pt x="1950720" y="0"/>
                </a:cubicBezTo>
                <a:cubicBezTo>
                  <a:pt x="1739392" y="4064"/>
                  <a:pt x="1527839" y="1637"/>
                  <a:pt x="1316736" y="12192"/>
                </a:cubicBezTo>
                <a:lnTo>
                  <a:pt x="1170432" y="48768"/>
                </a:lnTo>
                <a:cubicBezTo>
                  <a:pt x="1154176" y="52832"/>
                  <a:pt x="1138407" y="60290"/>
                  <a:pt x="1121664" y="60960"/>
                </a:cubicBezTo>
                <a:lnTo>
                  <a:pt x="816864" y="73152"/>
                </a:lnTo>
                <a:cubicBezTo>
                  <a:pt x="792480" y="81280"/>
                  <a:pt x="768916" y="92495"/>
                  <a:pt x="743712" y="97536"/>
                </a:cubicBezTo>
                <a:cubicBezTo>
                  <a:pt x="543217" y="137635"/>
                  <a:pt x="703466" y="109136"/>
                  <a:pt x="256032" y="121920"/>
                </a:cubicBezTo>
                <a:cubicBezTo>
                  <a:pt x="220068" y="145896"/>
                  <a:pt x="212216" y="147677"/>
                  <a:pt x="182880" y="182880"/>
                </a:cubicBezTo>
                <a:cubicBezTo>
                  <a:pt x="173499" y="194137"/>
                  <a:pt x="168231" y="208504"/>
                  <a:pt x="158496" y="219456"/>
                </a:cubicBezTo>
                <a:cubicBezTo>
                  <a:pt x="135586" y="245230"/>
                  <a:pt x="85344" y="292608"/>
                  <a:pt x="85344" y="292608"/>
                </a:cubicBezTo>
                <a:cubicBezTo>
                  <a:pt x="81280" y="304800"/>
                  <a:pt x="81180" y="319149"/>
                  <a:pt x="73152" y="329184"/>
                </a:cubicBezTo>
                <a:cubicBezTo>
                  <a:pt x="63998" y="340626"/>
                  <a:pt x="44342" y="341142"/>
                  <a:pt x="36576" y="353568"/>
                </a:cubicBezTo>
                <a:cubicBezTo>
                  <a:pt x="22953" y="375364"/>
                  <a:pt x="20320" y="402336"/>
                  <a:pt x="12192" y="426720"/>
                </a:cubicBezTo>
                <a:lnTo>
                  <a:pt x="0" y="463296"/>
                </a:lnTo>
                <a:cubicBezTo>
                  <a:pt x="4064" y="674624"/>
                  <a:pt x="4511" y="886053"/>
                  <a:pt x="12192" y="1097280"/>
                </a:cubicBezTo>
                <a:cubicBezTo>
                  <a:pt x="12659" y="1110123"/>
                  <a:pt x="17255" y="1123163"/>
                  <a:pt x="24384" y="1133856"/>
                </a:cubicBezTo>
                <a:cubicBezTo>
                  <a:pt x="33948" y="1148202"/>
                  <a:pt x="50374" y="1156822"/>
                  <a:pt x="60960" y="1170432"/>
                </a:cubicBezTo>
                <a:cubicBezTo>
                  <a:pt x="189725" y="1335987"/>
                  <a:pt x="49410" y="1187223"/>
                  <a:pt x="146304" y="1267968"/>
                </a:cubicBezTo>
                <a:cubicBezTo>
                  <a:pt x="179117" y="1295312"/>
                  <a:pt x="180537" y="1311631"/>
                  <a:pt x="219456" y="1328928"/>
                </a:cubicBezTo>
                <a:cubicBezTo>
                  <a:pt x="264432" y="1348917"/>
                  <a:pt x="345862" y="1366625"/>
                  <a:pt x="390144" y="1377696"/>
                </a:cubicBezTo>
                <a:lnTo>
                  <a:pt x="487680" y="1402080"/>
                </a:lnTo>
                <a:cubicBezTo>
                  <a:pt x="503936" y="1406144"/>
                  <a:pt x="520552" y="1408973"/>
                  <a:pt x="536448" y="1414272"/>
                </a:cubicBezTo>
                <a:cubicBezTo>
                  <a:pt x="548640" y="1418336"/>
                  <a:pt x="560174" y="1426276"/>
                  <a:pt x="573024" y="1426464"/>
                </a:cubicBezTo>
                <a:lnTo>
                  <a:pt x="2206752" y="1438656"/>
                </a:lnTo>
                <a:cubicBezTo>
                  <a:pt x="2373031" y="1457131"/>
                  <a:pt x="2358517" y="1461275"/>
                  <a:pt x="2584704" y="1438656"/>
                </a:cubicBezTo>
                <a:cubicBezTo>
                  <a:pt x="2988920" y="1398234"/>
                  <a:pt x="2296414" y="1424205"/>
                  <a:pt x="2816352" y="1402080"/>
                </a:cubicBezTo>
                <a:cubicBezTo>
                  <a:pt x="2962580" y="1395858"/>
                  <a:pt x="3108960" y="1393952"/>
                  <a:pt x="3255264" y="1389888"/>
                </a:cubicBezTo>
                <a:cubicBezTo>
                  <a:pt x="3464355" y="1360018"/>
                  <a:pt x="3263694" y="1393877"/>
                  <a:pt x="3377184" y="1365504"/>
                </a:cubicBezTo>
                <a:cubicBezTo>
                  <a:pt x="3446793" y="1348102"/>
                  <a:pt x="3424333" y="1359894"/>
                  <a:pt x="3486912" y="1341120"/>
                </a:cubicBezTo>
                <a:cubicBezTo>
                  <a:pt x="3511531" y="1333734"/>
                  <a:pt x="3537075" y="1328231"/>
                  <a:pt x="3560064" y="1316736"/>
                </a:cubicBezTo>
                <a:cubicBezTo>
                  <a:pt x="3620327" y="1286605"/>
                  <a:pt x="3591590" y="1298099"/>
                  <a:pt x="3645408" y="1280160"/>
                </a:cubicBezTo>
                <a:cubicBezTo>
                  <a:pt x="3705949" y="1189349"/>
                  <a:pt x="3628139" y="1300882"/>
                  <a:pt x="3706368" y="1207008"/>
                </a:cubicBezTo>
                <a:cubicBezTo>
                  <a:pt x="3715749" y="1195751"/>
                  <a:pt x="3722624" y="1182624"/>
                  <a:pt x="3730752" y="1170432"/>
                </a:cubicBezTo>
                <a:cubicBezTo>
                  <a:pt x="3722624" y="1113536"/>
                  <a:pt x="3716356" y="1056343"/>
                  <a:pt x="3706368" y="999744"/>
                </a:cubicBezTo>
                <a:cubicBezTo>
                  <a:pt x="3704135" y="987088"/>
                  <a:pt x="3697557" y="975567"/>
                  <a:pt x="3694176" y="963168"/>
                </a:cubicBezTo>
                <a:cubicBezTo>
                  <a:pt x="3685358" y="930836"/>
                  <a:pt x="3680390" y="897425"/>
                  <a:pt x="3669792" y="865632"/>
                </a:cubicBezTo>
                <a:cubicBezTo>
                  <a:pt x="3661664" y="841248"/>
                  <a:pt x="3659665" y="813866"/>
                  <a:pt x="3645408" y="792480"/>
                </a:cubicBezTo>
                <a:cubicBezTo>
                  <a:pt x="3575527" y="687658"/>
                  <a:pt x="3659309" y="820282"/>
                  <a:pt x="3608832" y="719328"/>
                </a:cubicBezTo>
                <a:cubicBezTo>
                  <a:pt x="3574779" y="651221"/>
                  <a:pt x="3581033" y="714447"/>
                  <a:pt x="3560064" y="609600"/>
                </a:cubicBezTo>
                <a:cubicBezTo>
                  <a:pt x="3527065" y="444605"/>
                  <a:pt x="3574294" y="689906"/>
                  <a:pt x="3535680" y="438912"/>
                </a:cubicBezTo>
                <a:cubicBezTo>
                  <a:pt x="3533132" y="422351"/>
                  <a:pt x="3531801" y="404693"/>
                  <a:pt x="3523488" y="390144"/>
                </a:cubicBezTo>
                <a:cubicBezTo>
                  <a:pt x="3509046" y="364870"/>
                  <a:pt x="3473643" y="344722"/>
                  <a:pt x="3450336" y="329184"/>
                </a:cubicBezTo>
                <a:cubicBezTo>
                  <a:pt x="3442208" y="316992"/>
                  <a:pt x="3436313" y="302969"/>
                  <a:pt x="3425952" y="292608"/>
                </a:cubicBezTo>
                <a:cubicBezTo>
                  <a:pt x="3415591" y="282247"/>
                  <a:pt x="3402766" y="274175"/>
                  <a:pt x="3389376" y="268224"/>
                </a:cubicBezTo>
                <a:cubicBezTo>
                  <a:pt x="3287478" y="222936"/>
                  <a:pt x="3225706" y="238811"/>
                  <a:pt x="3096768" y="231648"/>
                </a:cubicBezTo>
                <a:cubicBezTo>
                  <a:pt x="3043606" y="213927"/>
                  <a:pt x="3025681" y="215081"/>
                  <a:pt x="2987040" y="182880"/>
                </a:cubicBezTo>
                <a:cubicBezTo>
                  <a:pt x="2946594" y="149175"/>
                  <a:pt x="2959294" y="144623"/>
                  <a:pt x="2913888" y="121920"/>
                </a:cubicBezTo>
                <a:cubicBezTo>
                  <a:pt x="2812934" y="71443"/>
                  <a:pt x="2945558" y="155225"/>
                  <a:pt x="2840736" y="85344"/>
                </a:cubicBezTo>
                <a:cubicBezTo>
                  <a:pt x="2814098" y="45387"/>
                  <a:pt x="2816352" y="63421"/>
                  <a:pt x="2816352" y="3657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502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631104" y="6950342"/>
            <a:ext cx="211468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= 500,000 learners</a:t>
            </a:r>
          </a:p>
        </p:txBody>
      </p:sp>
      <p:grpSp>
        <p:nvGrpSpPr>
          <p:cNvPr id="137" name="Group 136"/>
          <p:cNvGrpSpPr/>
          <p:nvPr/>
        </p:nvGrpSpPr>
        <p:grpSpPr>
          <a:xfrm>
            <a:off x="1096127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38" name="Oval 1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0" name="Round Same Side Corner Rectangle 1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096127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42" name="Oval 1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Round Same Side Corner Rectangle 1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096127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46" name="Oval 1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Round Same Side Corner Rectangle 1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096127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0" name="Oval 1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Round Same Side Corner Rectangle 1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1096127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4" name="Oval 1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Round Same Side Corner Rectangle 1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096127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8" name="Oval 1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Round Same Side Corner Rectangle 1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096127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62" name="Oval 1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Round Same Side Corner Rectangle 1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096127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66" name="Oval 1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Round Same Side Corner Rectangle 1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724173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70" name="Oval 1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2" name="Round Same Side Corner Rectangle 1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2352220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02" name="Oval 2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4" name="Round Same Side Corner Rectangle 2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2980266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34" name="Oval 2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6" name="Round Same Side Corner Rectangle 2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5492450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66" name="Oval 2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8" name="Round Same Side Corner Rectangle 2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4864404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70" name="Oval 2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2" name="Round Same Side Corner Rectangle 2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3608312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74" name="Oval 2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6" name="Round Same Side Corner Rectangle 2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4236358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78" name="Oval 2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0" name="Round Same Side Corner Rectangle 2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6120496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2" name="Oval 2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4" name="Round Same Side Corner Rectangle 2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6748542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6" name="Oval 2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8" name="Round Same Side Corner Rectangle 2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7376588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0" name="Oval 2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2" name="Round Same Side Corner Rectangle 2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8004634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4" name="Oval 2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6" name="Round Same Side Corner Rectangle 2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8632680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8" name="Oval 2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0" name="Round Same Side Corner Rectangle 2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714092" y="1687385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06" name="Oval 3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8" name="Round Same Side Corner Rectangle 3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1714092" y="2411205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10" name="Oval 3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2" name="Round Same Side Corner Rectangle 3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1714092" y="3135025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14" name="Oval 3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6" name="Round Same Side Corner Rectangle 3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1714092" y="3858844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18" name="Oval 3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0" name="Round Same Side Corner Rectangle 3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1714092" y="4582664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22" name="Oval 3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4" name="Round Same Side Corner Rectangle 3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1714092" y="530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26" name="Oval 3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8" name="Round Same Side Corner Rectangle 3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714092" y="603030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30" name="Oval 3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2" name="Round Same Side Corner Rectangle 3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2352220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34" name="Oval 3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6" name="Round Same Side Corner Rectangle 3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2352220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38" name="Oval 3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0" name="Round Same Side Corner Rectangle 3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2352220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42" name="Oval 3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4" name="Round Same Side Corner Rectangle 3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2352220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46" name="Oval 3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8" name="Round Same Side Corner Rectangle 3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352220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50" name="Oval 3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2" name="Round Same Side Corner Rectangle 3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2352220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54" name="Oval 3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6" name="Round Same Side Corner Rectangle 3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2352220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58" name="Oval 3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0" name="Round Same Side Corner Rectangle 3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2980266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62" name="Oval 3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4" name="Round Same Side Corner Rectangle 3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2980266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66" name="Oval 3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8" name="Round Same Side Corner Rectangle 3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Group 368"/>
          <p:cNvGrpSpPr/>
          <p:nvPr/>
        </p:nvGrpSpPr>
        <p:grpSpPr>
          <a:xfrm>
            <a:off x="2980266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70" name="Oval 3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2" name="Round Same Side Corner Rectangle 3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2980266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74" name="Oval 3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6" name="Round Same Side Corner Rectangle 3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2980266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78" name="Oval 3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0" name="Round Same Side Corner Rectangle 3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1" name="Group 380"/>
          <p:cNvGrpSpPr/>
          <p:nvPr/>
        </p:nvGrpSpPr>
        <p:grpSpPr>
          <a:xfrm>
            <a:off x="2980266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82" name="Oval 3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4" name="Round Same Side Corner Rectangle 3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2980266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86" name="Oval 3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8" name="Round Same Side Corner Rectangle 3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3608312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90" name="Oval 3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2" name="Round Same Side Corner Rectangle 3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3" name="Group 392"/>
          <p:cNvGrpSpPr/>
          <p:nvPr/>
        </p:nvGrpSpPr>
        <p:grpSpPr>
          <a:xfrm>
            <a:off x="3608312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94" name="Oval 3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6" name="Round Same Side Corner Rectangle 3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3608312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98" name="Oval 3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0" name="Round Same Side Corner Rectangle 3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1" name="Group 400"/>
          <p:cNvGrpSpPr/>
          <p:nvPr/>
        </p:nvGrpSpPr>
        <p:grpSpPr>
          <a:xfrm>
            <a:off x="3608312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02" name="Oval 4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4" name="Round Same Side Corner Rectangle 4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3608312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06" name="Oval 4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8" name="Round Same Side Corner Rectangle 4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3608312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10" name="Oval 4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2" name="Round Same Side Corner Rectangle 4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3608312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14" name="Oval 4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6" name="Round Same Side Corner Rectangle 4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4236358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18" name="Oval 4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0" name="Round Same Side Corner Rectangle 4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236358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22" name="Oval 4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4" name="Round Same Side Corner Rectangle 4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4236358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26" name="Oval 4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8" name="Round Same Side Corner Rectangle 4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4236358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30" name="Oval 4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2" name="Round Same Side Corner Rectangle 4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4236358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34" name="Oval 4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6" name="Round Same Side Corner Rectangle 4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7" name="Group 436"/>
          <p:cNvGrpSpPr/>
          <p:nvPr/>
        </p:nvGrpSpPr>
        <p:grpSpPr>
          <a:xfrm>
            <a:off x="4236358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38" name="Oval 4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0" name="Round Same Side Corner Rectangle 4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1" name="Group 440"/>
          <p:cNvGrpSpPr/>
          <p:nvPr/>
        </p:nvGrpSpPr>
        <p:grpSpPr>
          <a:xfrm>
            <a:off x="4236358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42" name="Oval 4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4" name="Round Same Side Corner Rectangle 4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5" name="Group 444"/>
          <p:cNvGrpSpPr/>
          <p:nvPr/>
        </p:nvGrpSpPr>
        <p:grpSpPr>
          <a:xfrm>
            <a:off x="4864404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46" name="Oval 4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8" name="Round Same Side Corner Rectangle 4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864404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50" name="Oval 4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2" name="Round Same Side Corner Rectangle 4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864404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54" name="Oval 4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6" name="Round Same Side Corner Rectangle 4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4864404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58" name="Oval 4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0" name="Round Same Side Corner Rectangle 4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4864404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62" name="Oval 4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4" name="Round Same Side Corner Rectangle 4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5" name="Group 464"/>
          <p:cNvGrpSpPr/>
          <p:nvPr/>
        </p:nvGrpSpPr>
        <p:grpSpPr>
          <a:xfrm>
            <a:off x="4864404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66" name="Oval 4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8" name="Round Same Side Corner Rectangle 4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4864404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0" name="Oval 4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2" name="Round Same Side Corner Rectangle 4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3" name="Group 472"/>
          <p:cNvGrpSpPr/>
          <p:nvPr/>
        </p:nvGrpSpPr>
        <p:grpSpPr>
          <a:xfrm>
            <a:off x="5492450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4" name="Oval 4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6" name="Round Same Side Corner Rectangle 4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7" name="Group 476"/>
          <p:cNvGrpSpPr/>
          <p:nvPr/>
        </p:nvGrpSpPr>
        <p:grpSpPr>
          <a:xfrm>
            <a:off x="5492450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8" name="Oval 4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0" name="Round Same Side Corner Rectangle 4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5492450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2" name="Oval 4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4" name="Round Same Side Corner Rectangle 4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5" name="Group 484"/>
          <p:cNvGrpSpPr/>
          <p:nvPr/>
        </p:nvGrpSpPr>
        <p:grpSpPr>
          <a:xfrm>
            <a:off x="5492450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6" name="Oval 4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8" name="Round Same Side Corner Rectangle 4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9" name="Group 488"/>
          <p:cNvGrpSpPr/>
          <p:nvPr/>
        </p:nvGrpSpPr>
        <p:grpSpPr>
          <a:xfrm>
            <a:off x="5492450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0" name="Oval 4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2" name="Round Same Side Corner Rectangle 4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3" name="Group 492"/>
          <p:cNvGrpSpPr/>
          <p:nvPr/>
        </p:nvGrpSpPr>
        <p:grpSpPr>
          <a:xfrm>
            <a:off x="5492450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4" name="Oval 4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6" name="Round Same Side Corner Rectangle 4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5492450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8" name="Oval 4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0" name="Round Same Side Corner Rectangle 4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6120499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0" name="Oval 5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2" name="Round Same Side Corner Rectangle 5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3" name="Group 532"/>
          <p:cNvGrpSpPr/>
          <p:nvPr/>
        </p:nvGrpSpPr>
        <p:grpSpPr>
          <a:xfrm>
            <a:off x="6120499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4" name="Oval 5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6" name="Round Same Side Corner Rectangle 5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7" name="Group 536"/>
          <p:cNvGrpSpPr/>
          <p:nvPr/>
        </p:nvGrpSpPr>
        <p:grpSpPr>
          <a:xfrm>
            <a:off x="6120499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8" name="Oval 5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0" name="Round Same Side Corner Rectangle 5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6120499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2" name="Oval 5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4" name="Round Same Side Corner Rectangle 5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120499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6" name="Oval 5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8" name="Round Same Side Corner Rectangle 5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9" name="Group 548"/>
          <p:cNvGrpSpPr/>
          <p:nvPr/>
        </p:nvGrpSpPr>
        <p:grpSpPr>
          <a:xfrm>
            <a:off x="6120499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0" name="Oval 5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2" name="Round Same Side Corner Rectangle 5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3" name="Group 552"/>
          <p:cNvGrpSpPr/>
          <p:nvPr/>
        </p:nvGrpSpPr>
        <p:grpSpPr>
          <a:xfrm>
            <a:off x="6120499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4" name="Oval 5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6" name="Round Same Side Corner Rectangle 5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6748545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8" name="Oval 5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0" name="Round Same Side Corner Rectangle 5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6748545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2" name="Oval 5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4" name="Round Same Side Corner Rectangle 5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6748545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6" name="Oval 5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8" name="Round Same Side Corner Rectangle 5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9" name="Group 568"/>
          <p:cNvGrpSpPr/>
          <p:nvPr/>
        </p:nvGrpSpPr>
        <p:grpSpPr>
          <a:xfrm>
            <a:off x="6748545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0" name="Oval 5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2" name="Round Same Side Corner Rectangle 5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3" name="Group 572"/>
          <p:cNvGrpSpPr/>
          <p:nvPr/>
        </p:nvGrpSpPr>
        <p:grpSpPr>
          <a:xfrm>
            <a:off x="6748545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4" name="Oval 5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6" name="Round Same Side Corner Rectangle 5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6748545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8" name="Oval 5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0" name="Round Same Side Corner Rectangle 5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1" name="Group 580"/>
          <p:cNvGrpSpPr/>
          <p:nvPr/>
        </p:nvGrpSpPr>
        <p:grpSpPr>
          <a:xfrm>
            <a:off x="6748545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2" name="Oval 5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4" name="Round Same Side Corner Rectangle 5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5" name="Group 584"/>
          <p:cNvGrpSpPr/>
          <p:nvPr/>
        </p:nvGrpSpPr>
        <p:grpSpPr>
          <a:xfrm>
            <a:off x="7376591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6" name="Oval 5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8" name="Round Same Side Corner Rectangle 5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7376591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0" name="Oval 5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2" name="Round Same Side Corner Rectangle 5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3" name="Group 592"/>
          <p:cNvGrpSpPr/>
          <p:nvPr/>
        </p:nvGrpSpPr>
        <p:grpSpPr>
          <a:xfrm>
            <a:off x="7376591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4" name="Oval 5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6" name="Round Same Side Corner Rectangle 5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7" name="Group 596"/>
          <p:cNvGrpSpPr/>
          <p:nvPr/>
        </p:nvGrpSpPr>
        <p:grpSpPr>
          <a:xfrm>
            <a:off x="7376591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8" name="Oval 5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0" name="Round Same Side Corner Rectangle 5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1" name="Group 600"/>
          <p:cNvGrpSpPr/>
          <p:nvPr/>
        </p:nvGrpSpPr>
        <p:grpSpPr>
          <a:xfrm>
            <a:off x="7376591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2" name="Oval 6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4" name="Round Same Side Corner Rectangle 6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5" name="Group 604"/>
          <p:cNvGrpSpPr/>
          <p:nvPr/>
        </p:nvGrpSpPr>
        <p:grpSpPr>
          <a:xfrm>
            <a:off x="7376591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6" name="Oval 6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8" name="Round Same Side Corner Rectangle 6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9" name="Group 608"/>
          <p:cNvGrpSpPr/>
          <p:nvPr/>
        </p:nvGrpSpPr>
        <p:grpSpPr>
          <a:xfrm>
            <a:off x="7376591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0" name="Oval 6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2" name="Round Same Side Corner Rectangle 6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3" name="Group 612"/>
          <p:cNvGrpSpPr/>
          <p:nvPr/>
        </p:nvGrpSpPr>
        <p:grpSpPr>
          <a:xfrm>
            <a:off x="8004638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4" name="Oval 6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6" name="Round Same Side Corner Rectangle 6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8004638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8" name="Oval 6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0" name="Round Same Side Corner Rectangle 6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1" name="Group 620"/>
          <p:cNvGrpSpPr/>
          <p:nvPr/>
        </p:nvGrpSpPr>
        <p:grpSpPr>
          <a:xfrm>
            <a:off x="8004638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2" name="Oval 6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4" name="Round Same Side Corner Rectangle 6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5" name="Group 624"/>
          <p:cNvGrpSpPr/>
          <p:nvPr/>
        </p:nvGrpSpPr>
        <p:grpSpPr>
          <a:xfrm>
            <a:off x="8004638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6" name="Oval 6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8" name="Round Same Side Corner Rectangle 6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9" name="Group 628"/>
          <p:cNvGrpSpPr/>
          <p:nvPr/>
        </p:nvGrpSpPr>
        <p:grpSpPr>
          <a:xfrm>
            <a:off x="8004638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0" name="Oval 6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2" name="Round Same Side Corner Rectangle 6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3" name="Group 632"/>
          <p:cNvGrpSpPr/>
          <p:nvPr/>
        </p:nvGrpSpPr>
        <p:grpSpPr>
          <a:xfrm>
            <a:off x="8004638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4" name="Oval 6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6" name="Round Same Side Corner Rectangle 6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7" name="Group 636"/>
          <p:cNvGrpSpPr/>
          <p:nvPr/>
        </p:nvGrpSpPr>
        <p:grpSpPr>
          <a:xfrm>
            <a:off x="8004638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8" name="Oval 6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0" name="Round Same Side Corner Rectangle 6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1" name="Group 640"/>
          <p:cNvGrpSpPr/>
          <p:nvPr/>
        </p:nvGrpSpPr>
        <p:grpSpPr>
          <a:xfrm>
            <a:off x="8632684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2" name="Oval 6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4" name="Round Same Side Corner Rectangle 6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5" name="Group 644"/>
          <p:cNvGrpSpPr/>
          <p:nvPr/>
        </p:nvGrpSpPr>
        <p:grpSpPr>
          <a:xfrm>
            <a:off x="8632684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6" name="Oval 6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8" name="Round Same Side Corner Rectangle 6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9" name="Group 648"/>
          <p:cNvGrpSpPr/>
          <p:nvPr/>
        </p:nvGrpSpPr>
        <p:grpSpPr>
          <a:xfrm>
            <a:off x="8632684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50" name="Oval 6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2" name="Round Same Side Corner Rectangle 6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7" name="Group 696"/>
          <p:cNvGrpSpPr/>
          <p:nvPr/>
        </p:nvGrpSpPr>
        <p:grpSpPr>
          <a:xfrm>
            <a:off x="1252002" y="6920563"/>
            <a:ext cx="221666" cy="519691"/>
            <a:chOff x="3879483" y="1004884"/>
            <a:chExt cx="558200" cy="1308689"/>
          </a:xfrm>
          <a:solidFill>
            <a:schemeClr val="bg1"/>
          </a:solidFill>
        </p:grpSpPr>
        <p:sp>
          <p:nvSpPr>
            <p:cNvPr id="698" name="Oval 6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0" name="Round Same Side Corner Rectangle 6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2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solidFill>
                  <a:prstClr val="black"/>
                </a:solidFill>
                <a:latin typeface="Calibri"/>
                <a:cs typeface="Calibri"/>
              </a:rPr>
              <a:t>US K-12 Students</a:t>
            </a:r>
          </a:p>
        </p:txBody>
      </p:sp>
      <p:pic>
        <p:nvPicPr>
          <p:cNvPr id="501" name="Picture 50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80" y="6830734"/>
            <a:ext cx="684415" cy="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52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92512" y="1417637"/>
            <a:ext cx="6172200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All characters in a string have an index. </a:t>
            </a:r>
          </a:p>
          <a:p>
            <a:pPr algn="ctr"/>
            <a:endParaRPr lang="en-US" sz="3968" dirty="0">
              <a:latin typeface="+mn-lt"/>
              <a:cs typeface="Courier"/>
            </a:endParaRPr>
          </a:p>
          <a:p>
            <a:pPr algn="ctr"/>
            <a:r>
              <a:rPr lang="en-US" sz="3968" dirty="0">
                <a:latin typeface="+mn-lt"/>
                <a:cs typeface="Courier"/>
              </a:rPr>
              <a:t>You can access a character in the sequence via its </a:t>
            </a:r>
            <a:r>
              <a:rPr lang="en-US" sz="3968" i="1" dirty="0">
                <a:latin typeface="+mn-lt"/>
                <a:cs typeface="Courier"/>
              </a:rPr>
              <a:t>index</a:t>
            </a:r>
            <a:endParaRPr lang="en-US" sz="3968" i="1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960437"/>
            <a:ext cx="9070975" cy="4384675"/>
          </a:xfrm>
          <a:ln/>
        </p:spPr>
        <p:txBody>
          <a:bodyPr>
            <a:normAutofit/>
          </a:bodyPr>
          <a:lstStyle/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en-US" dirty="0"/>
              <a:t> method returns the number of characters in the string. This is one larger than the last valid index in the string.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altLang="en-US" dirty="0"/>
              <a:t> method returns the character at a given index.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7432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H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3909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i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386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 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863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3340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o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59817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7432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33909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1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0386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2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46863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3</a:t>
            </a: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3340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4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59817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5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7015163" y="6065837"/>
            <a:ext cx="1371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i="1"/>
              <a:t>(length 6)</a:t>
            </a:r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5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69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 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448573" y="1242203"/>
            <a:ext cx="2932982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06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28136" y="1500995"/>
            <a:ext cx="3830128" cy="362311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F1F895-87FE-2F49-AE3D-D19EA4E96D6F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9A74A90A-BCD0-A24F-A1E3-1F21647BB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EE15F9B2-B184-F84D-B282-4A03CC822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1156EEE7-6C44-2046-9989-A0A8195C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907377F3-3BD4-C548-8310-28B1F153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A8709562-6DD4-3946-9F22-507767941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1DE4A244-1B37-3A44-B6DC-A97DCA7BA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8615562A-15E0-2C4D-88FC-74D10F2B0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4ED436A5-D8A2-A745-9296-F9223C0738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id="{1B59999F-3480-2B45-81FB-7DA18450E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2" name="Text Box 12">
              <a:extLst>
                <a:ext uri="{FF2B5EF4-FFF2-40B4-BE49-F238E27FC236}">
                  <a16:creationId xmlns:a16="http://schemas.microsoft.com/office/drawing/2014/main" id="{B5E8DA29-7596-5B4E-9F5C-585C99845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3" name="Text Box 13">
              <a:extLst>
                <a:ext uri="{FF2B5EF4-FFF2-40B4-BE49-F238E27FC236}">
                  <a16:creationId xmlns:a16="http://schemas.microsoft.com/office/drawing/2014/main" id="{2059A072-FDB7-7E45-9507-CB97054EE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4" name="Text Box 14">
              <a:extLst>
                <a:ext uri="{FF2B5EF4-FFF2-40B4-BE49-F238E27FC236}">
                  <a16:creationId xmlns:a16="http://schemas.microsoft.com/office/drawing/2014/main" id="{379D54BE-DF01-CD4C-A61F-8EDDC4955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C007EDB-362A-4844-81FD-4F5DA3D1A0E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48514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45389" y="2260120"/>
            <a:ext cx="4295954" cy="39681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362FA9-74DB-DF40-A30B-BA169AF5738D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76F75006-C9F3-1D49-A16B-3E6DA0B1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E0E22D13-F911-7A47-A4D5-E4BBEC459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ABF7FE09-F53F-5D4D-93A4-DDBF82F8F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C2DB63C7-3C6D-9743-9EB6-FB604A91C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B2BF454A-6BA0-884C-B499-35047BE95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6D787D71-8904-2D41-90F0-43F0AC01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id="{3826DBC2-557E-5741-B3C5-5F6E35666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0216D9E4-E678-994F-85BD-280BA6CCB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F3615859-4E84-C149-B481-7414739E1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0355C0DE-EFF4-EA4C-BC50-B89C79195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6" name="Text Box 13">
              <a:extLst>
                <a:ext uri="{FF2B5EF4-FFF2-40B4-BE49-F238E27FC236}">
                  <a16:creationId xmlns:a16="http://schemas.microsoft.com/office/drawing/2014/main" id="{BB5EDCD5-2232-B749-9853-B78A2822E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id="{4ACAA63C-362D-1348-8A2A-788D021F1A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757EF8E-21C3-474B-A4FA-309A792EADF6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9FD5CBAB-A203-0142-8861-638F7D854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D7DE54-A1BE-B14F-8BA1-7B2F2E76B216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64184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45389" y="2518912"/>
            <a:ext cx="4295954" cy="39681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E83A3B-930B-F54A-9466-85F0CABDC572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60984D76-ADC9-EF47-841C-79BDF7003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13498382-69F1-3248-A8CA-AE5B18AA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id="{1F3DD354-396A-6E4B-A96D-FDAD2CA9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id="{BE1E6E44-F130-6341-B380-D149AA24F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id="{E4C727B9-79AC-334F-8409-7448AAF0D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A654D58A-DE8B-1843-B624-B17BD5736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id="{156D845E-941B-F848-9299-BFD20BE53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10F58F3E-A42D-6246-BAD7-1CE970D63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D156F623-752E-124A-A369-99D1C1044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7F8342F8-ABA4-0141-A6FA-97CA52C83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6" name="Text Box 13">
              <a:extLst>
                <a:ext uri="{FF2B5EF4-FFF2-40B4-BE49-F238E27FC236}">
                  <a16:creationId xmlns:a16="http://schemas.microsoft.com/office/drawing/2014/main" id="{3DC1F5BC-073B-8E43-8ED4-7B8C7C5267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id="{5BF00EE3-E1A9-C041-9446-80F2B8A09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52E5B67-4203-344D-A1B5-B6AEC64C50E8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id="{C09A08C2-C35F-BD4F-A77D-C37836E95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4CAABE-7A4F-1447-B244-F8D7E08BB3C2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8374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45388" y="3295290"/>
            <a:ext cx="5520905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21B74F-75D4-2E42-BC9C-74B8CC1A2F6D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D5B00B8C-5D83-EA4C-A60E-AF9F9FD9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74A936BA-8761-F340-AE5A-56B2A729D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id="{547E0BDD-3976-7E43-A5E3-759F508AD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31E6E3BC-72B6-F64A-9EDB-EDFE79913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988707A7-3B20-904A-81C8-B816A65D3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3" name="Rectangle 8">
              <a:extLst>
                <a:ext uri="{FF2B5EF4-FFF2-40B4-BE49-F238E27FC236}">
                  <a16:creationId xmlns:a16="http://schemas.microsoft.com/office/drawing/2014/main" id="{13817E8E-79C2-7C40-949B-D7EE7934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4" name="Text Box 9">
              <a:extLst>
                <a:ext uri="{FF2B5EF4-FFF2-40B4-BE49-F238E27FC236}">
                  <a16:creationId xmlns:a16="http://schemas.microsoft.com/office/drawing/2014/main" id="{144CB268-26F4-EE49-8F0F-1B29B1DE4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0709F48B-C46E-CA4F-A480-87CEEAF9C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23C513A3-9E22-F149-A481-0AB4B49BB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7" name="Text Box 12">
              <a:extLst>
                <a:ext uri="{FF2B5EF4-FFF2-40B4-BE49-F238E27FC236}">
                  <a16:creationId xmlns:a16="http://schemas.microsoft.com/office/drawing/2014/main" id="{D7CDF149-057B-874E-8908-2BD3B6DAA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8" name="Text Box 13">
              <a:extLst>
                <a:ext uri="{FF2B5EF4-FFF2-40B4-BE49-F238E27FC236}">
                  <a16:creationId xmlns:a16="http://schemas.microsoft.com/office/drawing/2014/main" id="{96507CFD-3889-674E-8E92-D0A1D3EA3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9" name="Text Box 14">
              <a:extLst>
                <a:ext uri="{FF2B5EF4-FFF2-40B4-BE49-F238E27FC236}">
                  <a16:creationId xmlns:a16="http://schemas.microsoft.com/office/drawing/2014/main" id="{FE1DC717-B149-354F-85C2-E9FFAD32E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BB5A7F3-AF95-F145-8578-05985D2D7FB4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id="{2D89461D-4880-D94E-A0B1-2A7B2B5F3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D678BC-3291-C84B-A6B0-73C693458154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83D1FC-2AAA-D045-9910-D7A0372DF066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id="{CE647A01-E138-9C4C-A222-F043566D4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907579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45388" y="3554082"/>
            <a:ext cx="5520905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84A704-92C7-3646-B701-8EC2DD0CD6D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A2451E50-FA7B-CE47-9A0F-CE0885DA6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459C37D9-CC61-8942-AEED-56E1CBAF4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3218F015-A45A-5941-8327-7AA1BD8CA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id="{42FA88F1-6BF1-4145-B3AB-9B21F3173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154643C2-2EF8-6744-B415-3FFBDE07F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id="{665DCD8A-D71B-544D-9B64-EBCCA01D7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Text Box 9">
              <a:extLst>
                <a:ext uri="{FF2B5EF4-FFF2-40B4-BE49-F238E27FC236}">
                  <a16:creationId xmlns:a16="http://schemas.microsoft.com/office/drawing/2014/main" id="{1B7A90D8-767A-664C-852A-F0883B63C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6" name="Text Box 10">
              <a:extLst>
                <a:ext uri="{FF2B5EF4-FFF2-40B4-BE49-F238E27FC236}">
                  <a16:creationId xmlns:a16="http://schemas.microsoft.com/office/drawing/2014/main" id="{B3C53704-7771-3A4D-BE2C-1132FA652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7" name="Text Box 11">
              <a:extLst>
                <a:ext uri="{FF2B5EF4-FFF2-40B4-BE49-F238E27FC236}">
                  <a16:creationId xmlns:a16="http://schemas.microsoft.com/office/drawing/2014/main" id="{EC25483D-BC07-CD4C-8192-522B852FEB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8" name="Text Box 12">
              <a:extLst>
                <a:ext uri="{FF2B5EF4-FFF2-40B4-BE49-F238E27FC236}">
                  <a16:creationId xmlns:a16="http://schemas.microsoft.com/office/drawing/2014/main" id="{919B9948-E148-2C4D-9903-E00E4F5C7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9" name="Text Box 13">
              <a:extLst>
                <a:ext uri="{FF2B5EF4-FFF2-40B4-BE49-F238E27FC236}">
                  <a16:creationId xmlns:a16="http://schemas.microsoft.com/office/drawing/2014/main" id="{6C17B9F2-8310-FB48-99BD-FDBD502D4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0" name="Text Box 14">
              <a:extLst>
                <a:ext uri="{FF2B5EF4-FFF2-40B4-BE49-F238E27FC236}">
                  <a16:creationId xmlns:a16="http://schemas.microsoft.com/office/drawing/2014/main" id="{E0BB1553-AE6C-B34B-8564-E411586AA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EC5E8CF-EC2E-ED40-9A74-42DE32ED7478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2" name="Text Box 38">
            <a:extLst>
              <a:ext uri="{FF2B5EF4-FFF2-40B4-BE49-F238E27FC236}">
                <a16:creationId xmlns:a16="http://schemas.microsoft.com/office/drawing/2014/main" id="{192C9BDE-A1F2-674A-900B-BD4E2FBEB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A704B1-C7F1-774F-9142-845206F83A95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610371-D83B-E34F-B08A-F5F8932A658C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5" name="Text Box 38">
            <a:extLst>
              <a:ext uri="{FF2B5EF4-FFF2-40B4-BE49-F238E27FC236}">
                <a16:creationId xmlns:a16="http://schemas.microsoft.com/office/drawing/2014/main" id="{FF0FBFA5-A7BC-664E-8D00-F6FCE449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17356000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Rectangle 501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631104" y="6950342"/>
            <a:ext cx="211468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= 500,000 learners</a:t>
            </a:r>
          </a:p>
        </p:txBody>
      </p:sp>
      <p:grpSp>
        <p:nvGrpSpPr>
          <p:cNvPr id="137" name="Group 136"/>
          <p:cNvGrpSpPr/>
          <p:nvPr/>
        </p:nvGrpSpPr>
        <p:grpSpPr>
          <a:xfrm>
            <a:off x="1096127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38" name="Oval 1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0" name="Round Same Side Corner Rectangle 1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096127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42" name="Oval 1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Round Same Side Corner Rectangle 1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096127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46" name="Oval 1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Round Same Side Corner Rectangle 1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096127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50" name="Oval 1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Round Same Side Corner Rectangle 1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1096127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54" name="Oval 1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Round Same Side Corner Rectangle 1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1096127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58" name="Oval 1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Round Same Side Corner Rectangle 1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096127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62" name="Oval 1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Round Same Side Corner Rectangle 1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096127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66" name="Oval 1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Round Same Side Corner Rectangle 1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724173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70" name="Oval 1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2" name="Round Same Side Corner Rectangle 1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2352220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02" name="Oval 2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4" name="Round Same Side Corner Rectangle 2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2980266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34" name="Oval 2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6" name="Round Same Side Corner Rectangle 2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5492450" y="956483"/>
            <a:ext cx="221666" cy="519691"/>
            <a:chOff x="3879483" y="1004884"/>
            <a:chExt cx="558200" cy="1308689"/>
          </a:xfrm>
          <a:solidFill>
            <a:srgbClr val="F79646"/>
          </a:solidFill>
        </p:grpSpPr>
        <p:sp>
          <p:nvSpPr>
            <p:cNvPr id="266" name="Oval 2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8" name="Round Same Side Corner Rectangle 2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4864404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70" name="Oval 2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2" name="Round Same Side Corner Rectangle 2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3608312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74" name="Oval 2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6" name="Round Same Side Corner Rectangle 2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4236358" y="95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78" name="Oval 2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0" name="Round Same Side Corner Rectangle 2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6120496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2" name="Oval 2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4" name="Round Same Side Corner Rectangle 2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6748542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6" name="Oval 2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8" name="Round Same Side Corner Rectangle 2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7376588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0" name="Oval 2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2" name="Round Same Side Corner Rectangle 2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8004634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4" name="Oval 2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6" name="Round Same Side Corner Rectangle 2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8632680" y="95648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8" name="Oval 2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0" name="Round Same Side Corner Rectangle 2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714092" y="1687385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06" name="Oval 3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8" name="Round Same Side Corner Rectangle 3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1714092" y="2411205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10" name="Oval 3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2" name="Round Same Side Corner Rectangle 3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1714092" y="3135025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14" name="Oval 3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6" name="Round Same Side Corner Rectangle 3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1714092" y="3858844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18" name="Oval 3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0" name="Round Same Side Corner Rectangle 3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1714092" y="4582664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22" name="Oval 3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4" name="Round Same Side Corner Rectangle 3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1714092" y="530648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26" name="Oval 3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8" name="Round Same Side Corner Rectangle 3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714092" y="603030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30" name="Oval 3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2" name="Round Same Side Corner Rectangle 3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2352220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34" name="Oval 3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6" name="Round Same Side Corner Rectangle 3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2352220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38" name="Oval 3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0" name="Round Same Side Corner Rectangle 3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2352220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42" name="Oval 3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4" name="Round Same Side Corner Rectangle 3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2352220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46" name="Oval 3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8" name="Round Same Side Corner Rectangle 3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352220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50" name="Oval 3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2" name="Round Same Side Corner Rectangle 3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2352220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54" name="Oval 3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6" name="Round Same Side Corner Rectangle 3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2352220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58" name="Oval 3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0" name="Round Same Side Corner Rectangle 3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2980266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62" name="Oval 3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4" name="Round Same Side Corner Rectangle 3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2980266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66" name="Oval 3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8" name="Round Same Side Corner Rectangle 3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Group 368"/>
          <p:cNvGrpSpPr/>
          <p:nvPr/>
        </p:nvGrpSpPr>
        <p:grpSpPr>
          <a:xfrm>
            <a:off x="2980266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70" name="Oval 3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2" name="Round Same Side Corner Rectangle 3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2980266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74" name="Oval 3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6" name="Round Same Side Corner Rectangle 3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2980266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78" name="Oval 3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0" name="Round Same Side Corner Rectangle 3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1" name="Group 380"/>
          <p:cNvGrpSpPr/>
          <p:nvPr/>
        </p:nvGrpSpPr>
        <p:grpSpPr>
          <a:xfrm>
            <a:off x="2980266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82" name="Oval 3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4" name="Round Same Side Corner Rectangle 3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2980266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86" name="Oval 3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8" name="Round Same Side Corner Rectangle 3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3608312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90" name="Oval 3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2" name="Round Same Side Corner Rectangle 3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3" name="Group 392"/>
          <p:cNvGrpSpPr/>
          <p:nvPr/>
        </p:nvGrpSpPr>
        <p:grpSpPr>
          <a:xfrm>
            <a:off x="3608312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94" name="Oval 3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6" name="Round Same Side Corner Rectangle 3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3608312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98" name="Oval 3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0" name="Round Same Side Corner Rectangle 3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1" name="Group 400"/>
          <p:cNvGrpSpPr/>
          <p:nvPr/>
        </p:nvGrpSpPr>
        <p:grpSpPr>
          <a:xfrm>
            <a:off x="3608312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02" name="Oval 4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4" name="Round Same Side Corner Rectangle 4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3608312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06" name="Oval 4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8" name="Round Same Side Corner Rectangle 4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3608312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10" name="Oval 4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2" name="Round Same Side Corner Rectangle 4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3608312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14" name="Oval 4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6" name="Round Same Side Corner Rectangle 4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4236358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18" name="Oval 4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0" name="Round Same Side Corner Rectangle 4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4236358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22" name="Oval 4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4" name="Round Same Side Corner Rectangle 4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4236358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26" name="Oval 4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8" name="Round Same Side Corner Rectangle 4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4236358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30" name="Oval 4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2" name="Round Same Side Corner Rectangle 4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4236358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34" name="Oval 4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6" name="Round Same Side Corner Rectangle 4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7" name="Group 436"/>
          <p:cNvGrpSpPr/>
          <p:nvPr/>
        </p:nvGrpSpPr>
        <p:grpSpPr>
          <a:xfrm>
            <a:off x="4236358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38" name="Oval 4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0" name="Round Same Side Corner Rectangle 4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1" name="Group 440"/>
          <p:cNvGrpSpPr/>
          <p:nvPr/>
        </p:nvGrpSpPr>
        <p:grpSpPr>
          <a:xfrm>
            <a:off x="4236358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42" name="Oval 4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4" name="Round Same Side Corner Rectangle 4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5" name="Group 444"/>
          <p:cNvGrpSpPr/>
          <p:nvPr/>
        </p:nvGrpSpPr>
        <p:grpSpPr>
          <a:xfrm>
            <a:off x="4864404" y="168030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46" name="Oval 4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8" name="Round Same Side Corner Rectangle 4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864404" y="2404123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50" name="Oval 4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2" name="Round Same Side Corner Rectangle 4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864404" y="312794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54" name="Oval 4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6" name="Round Same Side Corner Rectangle 4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4864404" y="3851762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58" name="Oval 4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0" name="Round Same Side Corner Rectangle 4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4864404" y="457558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62" name="Oval 4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4" name="Round Same Side Corner Rectangle 4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5" name="Group 464"/>
          <p:cNvGrpSpPr/>
          <p:nvPr/>
        </p:nvGrpSpPr>
        <p:grpSpPr>
          <a:xfrm>
            <a:off x="4864404" y="5299401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66" name="Oval 4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8" name="Round Same Side Corner Rectangle 4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4864404" y="6023219"/>
            <a:ext cx="221666" cy="519691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70" name="Oval 4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2" name="Round Same Side Corner Rectangle 4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3" name="Group 472"/>
          <p:cNvGrpSpPr/>
          <p:nvPr/>
        </p:nvGrpSpPr>
        <p:grpSpPr>
          <a:xfrm>
            <a:off x="5492450" y="1680303"/>
            <a:ext cx="221666" cy="519691"/>
            <a:chOff x="3879483" y="1004884"/>
            <a:chExt cx="558200" cy="1308689"/>
          </a:xfrm>
          <a:solidFill>
            <a:srgbClr val="F79646"/>
          </a:solidFill>
        </p:grpSpPr>
        <p:sp>
          <p:nvSpPr>
            <p:cNvPr id="474" name="Oval 4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6" name="Round Same Side Corner Rectangle 4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7" name="Group 476"/>
          <p:cNvGrpSpPr/>
          <p:nvPr/>
        </p:nvGrpSpPr>
        <p:grpSpPr>
          <a:xfrm>
            <a:off x="5492450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8" name="Oval 4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0" name="Round Same Side Corner Rectangle 4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5492450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2" name="Oval 4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4" name="Round Same Side Corner Rectangle 4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5" name="Group 484"/>
          <p:cNvGrpSpPr/>
          <p:nvPr/>
        </p:nvGrpSpPr>
        <p:grpSpPr>
          <a:xfrm>
            <a:off x="5492450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6" name="Oval 4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8" name="Round Same Side Corner Rectangle 4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9" name="Group 488"/>
          <p:cNvGrpSpPr/>
          <p:nvPr/>
        </p:nvGrpSpPr>
        <p:grpSpPr>
          <a:xfrm>
            <a:off x="5492450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0" name="Oval 4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2" name="Round Same Side Corner Rectangle 4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3" name="Group 492"/>
          <p:cNvGrpSpPr/>
          <p:nvPr/>
        </p:nvGrpSpPr>
        <p:grpSpPr>
          <a:xfrm>
            <a:off x="5492450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4" name="Oval 4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6" name="Round Same Side Corner Rectangle 4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5492450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8" name="Oval 4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0" name="Round Same Side Corner Rectangle 4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6120499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0" name="Oval 5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2" name="Round Same Side Corner Rectangle 5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3" name="Group 532"/>
          <p:cNvGrpSpPr/>
          <p:nvPr/>
        </p:nvGrpSpPr>
        <p:grpSpPr>
          <a:xfrm>
            <a:off x="6120499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4" name="Oval 5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6" name="Round Same Side Corner Rectangle 5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7" name="Group 536"/>
          <p:cNvGrpSpPr/>
          <p:nvPr/>
        </p:nvGrpSpPr>
        <p:grpSpPr>
          <a:xfrm>
            <a:off x="6120499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8" name="Oval 5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0" name="Round Same Side Corner Rectangle 5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6120499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2" name="Oval 5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4" name="Round Same Side Corner Rectangle 5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120499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6" name="Oval 5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8" name="Round Same Side Corner Rectangle 5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9" name="Group 548"/>
          <p:cNvGrpSpPr/>
          <p:nvPr/>
        </p:nvGrpSpPr>
        <p:grpSpPr>
          <a:xfrm>
            <a:off x="6120499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0" name="Oval 5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2" name="Round Same Side Corner Rectangle 5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3" name="Group 552"/>
          <p:cNvGrpSpPr/>
          <p:nvPr/>
        </p:nvGrpSpPr>
        <p:grpSpPr>
          <a:xfrm>
            <a:off x="6120499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4" name="Oval 5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6" name="Round Same Side Corner Rectangle 5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6748545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8" name="Oval 5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0" name="Round Same Side Corner Rectangle 5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6748545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2" name="Oval 5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4" name="Round Same Side Corner Rectangle 5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6748545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6" name="Oval 5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8" name="Round Same Side Corner Rectangle 5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9" name="Group 568"/>
          <p:cNvGrpSpPr/>
          <p:nvPr/>
        </p:nvGrpSpPr>
        <p:grpSpPr>
          <a:xfrm>
            <a:off x="6748545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0" name="Oval 5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2" name="Round Same Side Corner Rectangle 5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3" name="Group 572"/>
          <p:cNvGrpSpPr/>
          <p:nvPr/>
        </p:nvGrpSpPr>
        <p:grpSpPr>
          <a:xfrm>
            <a:off x="6748545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4" name="Oval 5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6" name="Round Same Side Corner Rectangle 5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6748545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8" name="Oval 5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0" name="Round Same Side Corner Rectangle 5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1" name="Group 580"/>
          <p:cNvGrpSpPr/>
          <p:nvPr/>
        </p:nvGrpSpPr>
        <p:grpSpPr>
          <a:xfrm>
            <a:off x="6748545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2" name="Oval 5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4" name="Round Same Side Corner Rectangle 5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5" name="Group 584"/>
          <p:cNvGrpSpPr/>
          <p:nvPr/>
        </p:nvGrpSpPr>
        <p:grpSpPr>
          <a:xfrm>
            <a:off x="7376591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6" name="Oval 5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8" name="Round Same Side Corner Rectangle 5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7376591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0" name="Oval 5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2" name="Round Same Side Corner Rectangle 5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3" name="Group 592"/>
          <p:cNvGrpSpPr/>
          <p:nvPr/>
        </p:nvGrpSpPr>
        <p:grpSpPr>
          <a:xfrm>
            <a:off x="7376591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4" name="Oval 5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6" name="Round Same Side Corner Rectangle 5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7" name="Group 596"/>
          <p:cNvGrpSpPr/>
          <p:nvPr/>
        </p:nvGrpSpPr>
        <p:grpSpPr>
          <a:xfrm>
            <a:off x="7376591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8" name="Oval 5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0" name="Round Same Side Corner Rectangle 5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1" name="Group 600"/>
          <p:cNvGrpSpPr/>
          <p:nvPr/>
        </p:nvGrpSpPr>
        <p:grpSpPr>
          <a:xfrm>
            <a:off x="7376591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2" name="Oval 6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4" name="Round Same Side Corner Rectangle 6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5" name="Group 604"/>
          <p:cNvGrpSpPr/>
          <p:nvPr/>
        </p:nvGrpSpPr>
        <p:grpSpPr>
          <a:xfrm>
            <a:off x="7376591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6" name="Oval 6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8" name="Round Same Side Corner Rectangle 6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9" name="Group 608"/>
          <p:cNvGrpSpPr/>
          <p:nvPr/>
        </p:nvGrpSpPr>
        <p:grpSpPr>
          <a:xfrm>
            <a:off x="7376591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0" name="Oval 6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2" name="Round Same Side Corner Rectangle 6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3" name="Group 612"/>
          <p:cNvGrpSpPr/>
          <p:nvPr/>
        </p:nvGrpSpPr>
        <p:grpSpPr>
          <a:xfrm>
            <a:off x="8004638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4" name="Oval 6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6" name="Round Same Side Corner Rectangle 6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8004638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8" name="Oval 6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0" name="Round Same Side Corner Rectangle 6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1" name="Group 620"/>
          <p:cNvGrpSpPr/>
          <p:nvPr/>
        </p:nvGrpSpPr>
        <p:grpSpPr>
          <a:xfrm>
            <a:off x="8004638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2" name="Oval 6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4" name="Round Same Side Corner Rectangle 6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5" name="Group 624"/>
          <p:cNvGrpSpPr/>
          <p:nvPr/>
        </p:nvGrpSpPr>
        <p:grpSpPr>
          <a:xfrm>
            <a:off x="8004638" y="385176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6" name="Oval 6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8" name="Round Same Side Corner Rectangle 6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9" name="Group 628"/>
          <p:cNvGrpSpPr/>
          <p:nvPr/>
        </p:nvGrpSpPr>
        <p:grpSpPr>
          <a:xfrm>
            <a:off x="8004638" y="457558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0" name="Oval 6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2" name="Round Same Side Corner Rectangle 6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3" name="Group 632"/>
          <p:cNvGrpSpPr/>
          <p:nvPr/>
        </p:nvGrpSpPr>
        <p:grpSpPr>
          <a:xfrm>
            <a:off x="8004638" y="5299401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4" name="Oval 6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6" name="Round Same Side Corner Rectangle 6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7" name="Group 636"/>
          <p:cNvGrpSpPr/>
          <p:nvPr/>
        </p:nvGrpSpPr>
        <p:grpSpPr>
          <a:xfrm>
            <a:off x="8004638" y="6023219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8" name="Oval 6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0" name="Round Same Side Corner Rectangle 6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1" name="Group 640"/>
          <p:cNvGrpSpPr/>
          <p:nvPr/>
        </p:nvGrpSpPr>
        <p:grpSpPr>
          <a:xfrm>
            <a:off x="8632684" y="168030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2" name="Oval 6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4" name="Round Same Side Corner Rectangle 6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5" name="Group 644"/>
          <p:cNvGrpSpPr/>
          <p:nvPr/>
        </p:nvGrpSpPr>
        <p:grpSpPr>
          <a:xfrm>
            <a:off x="8632684" y="2404123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6" name="Oval 6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8" name="Round Same Side Corner Rectangle 6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9" name="Group 648"/>
          <p:cNvGrpSpPr/>
          <p:nvPr/>
        </p:nvGrpSpPr>
        <p:grpSpPr>
          <a:xfrm>
            <a:off x="8632684" y="3127942"/>
            <a:ext cx="221666" cy="519691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50" name="Oval 6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2" name="Round Same Side Corner Rectangle 6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7" name="Group 696"/>
          <p:cNvGrpSpPr/>
          <p:nvPr/>
        </p:nvGrpSpPr>
        <p:grpSpPr>
          <a:xfrm>
            <a:off x="1252002" y="6920563"/>
            <a:ext cx="221666" cy="519691"/>
            <a:chOff x="3879483" y="1004884"/>
            <a:chExt cx="558200" cy="1308689"/>
          </a:xfrm>
          <a:solidFill>
            <a:schemeClr val="bg1"/>
          </a:solidFill>
        </p:grpSpPr>
        <p:sp>
          <p:nvSpPr>
            <p:cNvPr id="698" name="Oval 6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0" name="Round Same Side Corner Rectangle 6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3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 err="1">
                <a:solidFill>
                  <a:prstClr val="black"/>
                </a:solidFill>
                <a:latin typeface="Calibri"/>
                <a:cs typeface="Calibri"/>
              </a:rPr>
              <a:t>Code.org</a:t>
            </a:r>
            <a:r>
              <a:rPr lang="en-US" sz="4189" dirty="0">
                <a:solidFill>
                  <a:prstClr val="black"/>
                </a:solidFill>
                <a:latin typeface="Calibri"/>
                <a:cs typeface="Calibri"/>
              </a:rPr>
              <a:t> Students</a:t>
            </a:r>
          </a:p>
        </p:txBody>
      </p:sp>
      <p:pic>
        <p:nvPicPr>
          <p:cNvPr id="501" name="Picture 50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80" y="6830734"/>
            <a:ext cx="684415" cy="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28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90016" y="4261448"/>
            <a:ext cx="5961888" cy="1188376"/>
          </a:xfrm>
          <a:prstGeom prst="roundRect">
            <a:avLst>
              <a:gd name="adj" fmla="val 3330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DC9EA3-1A0E-1E42-9203-48DC7289D62A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A666659D-EB43-5C41-B86A-B88C388DD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187FE6AF-D7E5-C844-9AC1-AF7C442B8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C7F053E1-09F5-B844-8701-43E859FC1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1BA165DF-A26D-5B4E-A93D-2F67D373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A5BCFC1A-3375-E74E-955B-2A7E183E3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C977533C-3295-AA47-BA20-5CC9DAB8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4D52BF3D-8EE9-E541-A313-E6F33AD55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id="{8CB75B01-3212-0640-9D99-62A333023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E85CB038-6F2A-4648-AED2-C59773DCF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id="{6D875362-250C-4E40-B2FF-4EBE383A3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id="{ABE8E14D-11FD-6F49-8488-8A0A078E9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id="{5F6A4838-FF29-5A4C-BB16-0D73B2B9F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9D9D6D6-B524-C14D-890A-A52217DAC8E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id="{27BCFA35-57E4-7547-AF7C-78455C8FA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491246-59DF-1642-8643-0BA0FB5A9F3B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7CED14-75B4-824F-82BB-D8B2F9A4C260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id="{58C63A7E-735B-0F4B-95FE-72209CEBE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892265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438656" y="4261448"/>
            <a:ext cx="143865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10DA13-5D32-A44B-8547-4A9AF6B7996F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0F11A00C-F5DD-E74F-B6AB-F278A7623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1225037B-4B23-E446-9DF5-B36E35BDC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8B46E669-D625-B046-B169-7857C65CC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6B75ABE2-6A5F-9D42-89BC-6F92D21DD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105614D6-8F70-4B40-BB4A-85E598D4C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12C135F7-0372-8B40-A4BB-23D79E1DD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D136EEF5-71A2-0A45-A2C6-53604208D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id="{86278807-42C0-C04E-9FF9-512D3C9C4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6CA7057A-B19C-1F45-9344-080727802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id="{6C117932-A7E0-EB44-AC1B-8CD9AD7E6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id="{B89F83FF-92BD-6E4D-85F2-905E8C3DD1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id="{243A5675-7820-694A-AA42-D8F3AB438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D8930CC-4D8F-F34B-AE25-74EBDD773FCA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id="{FBBD386A-40B0-9D42-B0D7-161BA670A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7DCCB5-E9A7-924F-B0C7-B3960E296256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25A0F6-D6C2-4E43-BB41-17EB43FF9CF1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id="{668B0465-5E82-1C4F-8332-9DEAB1B56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0A88C6FC-88D8-0843-B95B-01E78E639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A6126-BF61-F042-9DC5-4AFDA245D5DC}"/>
              </a:ext>
            </a:extLst>
          </p:cNvPr>
          <p:cNvSpPr txBox="1"/>
          <p:nvPr/>
        </p:nvSpPr>
        <p:spPr>
          <a:xfrm>
            <a:off x="7462427" y="5846237"/>
            <a:ext cx="450181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478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865120" y="4261448"/>
            <a:ext cx="303580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14A687-AF18-A84A-B17F-ABFC48EC58EA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B7223F17-26CC-1648-82DC-6F6FCF102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79DD1647-181E-104F-8F48-BA691A081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DA8FE4ED-4708-4845-BBB7-95166F288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B4BB5CE7-AF6A-1C44-9A4C-F945E1D33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3F6283CF-0249-0540-A6EF-E77C87769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99B0F0D3-6181-C44B-AAC8-99C019F48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D59C9132-54D0-654C-BFA5-0051ADA04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id="{FB5C15C3-4056-2B44-9590-2D8EBF2CB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F7E23704-2BD7-0842-836E-DD2F69826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id="{22E52C5A-0E37-1044-BA35-1C5D27EC7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id="{83DDA47C-5D76-FF48-B5A6-C38023F45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id="{F06B963E-0CC9-5040-8012-0BCF94CB2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44D99C-83FD-0F4E-A0A8-E9B3A6F70FB3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id="{0DBB49D2-779D-924E-9D6C-456834061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332F52-430A-7049-8075-F099EF86DB20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44B5A3-D0B6-E945-BB32-AC3E9F27DB2D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id="{4C79EDFC-8377-1E40-80D8-FD23E313E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841D529D-679C-7E42-8D17-ACC22E3EF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F26E88-F99E-FB4A-B097-40C16F851AB2}"/>
              </a:ext>
            </a:extLst>
          </p:cNvPr>
          <p:cNvSpPr txBox="1"/>
          <p:nvPr/>
        </p:nvSpPr>
        <p:spPr>
          <a:xfrm>
            <a:off x="7462427" y="5846237"/>
            <a:ext cx="450181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81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657856" y="4517480"/>
            <a:ext cx="258470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50962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304544" y="4517480"/>
            <a:ext cx="39380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15432234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304544" y="4773512"/>
            <a:ext cx="181660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828004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5864352" y="4261448"/>
            <a:ext cx="621792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83846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5864352" y="4261448"/>
            <a:ext cx="621792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179276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877312" y="4249256"/>
            <a:ext cx="296265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076396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633472" y="4517480"/>
            <a:ext cx="254812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187854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Picture 7" descr="Screen Shot 2014-10-12 at 5.07.2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" y="612866"/>
            <a:ext cx="8849386" cy="59605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C2A189-F971-0743-9244-84781CA13369}"/>
              </a:ext>
            </a:extLst>
          </p:cNvPr>
          <p:cNvSpPr/>
          <p:nvPr/>
        </p:nvSpPr>
        <p:spPr>
          <a:xfrm>
            <a:off x="204672" y="6986688"/>
            <a:ext cx="10564407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Autonomously Generating Hints by Inferring Problem Solving Policies - Piech, </a:t>
            </a:r>
            <a:r>
              <a:rPr lang="en-US" dirty="0" err="1">
                <a:solidFill>
                  <a:schemeClr val="bg1"/>
                </a:solidFill>
              </a:rPr>
              <a:t>Sahami</a:t>
            </a:r>
            <a:r>
              <a:rPr lang="en-US" dirty="0">
                <a:solidFill>
                  <a:schemeClr val="bg1"/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589943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255776" y="4517480"/>
            <a:ext cx="392582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</a:t>
            </a:r>
            <a:r>
              <a:rPr lang="en-US" sz="3200" b="1" dirty="0" err="1">
                <a:solidFill>
                  <a:srgbClr val="0432FF"/>
                </a:solidFill>
                <a:latin typeface="Courier New" pitchFamily="1" charset="0"/>
              </a:rPr>
              <a:t>i</a:t>
            </a: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35945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1255776" y="4761320"/>
            <a:ext cx="185318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</a:t>
            </a:r>
            <a:r>
              <a:rPr lang="en-US" sz="3200" b="1" dirty="0" err="1">
                <a:solidFill>
                  <a:srgbClr val="0432FF"/>
                </a:solidFill>
                <a:latin typeface="Courier New" pitchFamily="1" charset="0"/>
              </a:rPr>
              <a:t>i</a:t>
            </a: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573010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841248" y="5071872"/>
            <a:ext cx="292608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5747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57477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‘m’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5747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57477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7749E8-965A-B341-BDB2-76D180BA58FA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1F4205-12F3-B943-BC31-B73E5C16DAE2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4B7831-1D5C-A241-ACE3-88BA16D5DC97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318758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5888736" y="4279392"/>
            <a:ext cx="573024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406401-1C30-D046-8E1B-1D6D66747B81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64A385-2D42-B646-B6BB-A57B6FBDFA1E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5BFEC8-87F5-A745-BDE2-69FF1180C57F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50807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5888736" y="4279392"/>
            <a:ext cx="573024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DBEAB6-4978-3943-B324-ECD4A776A6AF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9C132C-1D61-8F4D-A710-BEAF19DB99B5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9EDACD-5B87-C742-8BF0-78B8898AF4CE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60541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BABE32-4C92-8D48-83E4-046BB0928CF3}"/>
              </a:ext>
            </a:extLst>
          </p:cNvPr>
          <p:cNvSpPr/>
          <p:nvPr/>
        </p:nvSpPr>
        <p:spPr>
          <a:xfrm>
            <a:off x="2852928" y="4328160"/>
            <a:ext cx="3060192" cy="377952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5F717D-648D-0B41-93CA-E1AAB435AEF0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09FF6-EA7D-1047-A350-F1838E4C634A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419BE9-3BD1-0E4F-B072-E2E000A790B9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787893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numAs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72027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are characters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217688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idx="1"/>
          </p:nvPr>
        </p:nvSpPr>
        <p:spPr>
          <a:xfrm>
            <a:off x="544512" y="14176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primitive type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/>
              <a:t> represents a single character or glyph.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 examples: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letterA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'A';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plus    = '+'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zero    = '0';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space   = ' 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newLine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'\n'; </a:t>
            </a:r>
            <a:r>
              <a:rPr lang="en-US" alt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// special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first 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text.charAt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(0);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char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036637"/>
            <a:ext cx="9689333" cy="473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FROSH = </a:t>
            </a:r>
            <a:r>
              <a:rPr lang="en-US" altLang="en-US" sz="2315" b="1" dirty="0">
                <a:solidFill>
                  <a:srgbClr val="0432FF"/>
                </a:solidFill>
              </a:rPr>
              <a:t>1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/>
              <a:t>SOPHOMORE = </a:t>
            </a:r>
            <a:r>
              <a:rPr lang="en-US" altLang="en-US" sz="2315" b="1" dirty="0">
                <a:solidFill>
                  <a:srgbClr val="0432FF"/>
                </a:solidFill>
              </a:rPr>
              <a:t>2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/>
              <a:t>JUNIOR = </a:t>
            </a:r>
            <a:r>
              <a:rPr lang="en-US" altLang="en-US" sz="2315" b="1" dirty="0">
                <a:solidFill>
                  <a:srgbClr val="0432FF"/>
                </a:solidFill>
              </a:rPr>
              <a:t>3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SENIOR = </a:t>
            </a:r>
            <a:r>
              <a:rPr lang="en-US" altLang="en-US" sz="2315" b="1" dirty="0">
                <a:solidFill>
                  <a:srgbClr val="0432FF"/>
                </a:solidFill>
              </a:rPr>
              <a:t>4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/>
              <a:t>OTHER = </a:t>
            </a:r>
            <a:r>
              <a:rPr lang="en-US" altLang="en-US" sz="2315" b="1" dirty="0">
                <a:solidFill>
                  <a:srgbClr val="0432FF"/>
                </a:solidFill>
              </a:rPr>
              <a:t>5</a:t>
            </a:r>
            <a:r>
              <a:rPr lang="en-US" altLang="en-US" sz="2315" b="1" dirty="0"/>
              <a:t>;</a:t>
            </a:r>
          </a:p>
          <a:p>
            <a:endParaRPr lang="en-US" altLang="en-US" sz="2315" b="1" dirty="0"/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 err="1"/>
              <a:t>askForYear</a:t>
            </a:r>
            <a:r>
              <a:rPr lang="en-US" altLang="en-US" sz="2315" b="1" dirty="0"/>
              <a:t>() {</a:t>
            </a:r>
          </a:p>
          <a:p>
            <a:r>
              <a:rPr lang="en-US" altLang="en-US" sz="2315" b="1" dirty="0"/>
              <a:t>  </a:t>
            </a:r>
            <a:r>
              <a:rPr lang="en-US" altLang="en-US" sz="2315" b="1" dirty="0">
                <a:solidFill>
                  <a:srgbClr val="7030A0"/>
                </a:solidFill>
              </a:rPr>
              <a:t>while</a:t>
            </a:r>
            <a:r>
              <a:rPr lang="en-US" altLang="en-US" sz="2315" b="1" dirty="0"/>
              <a:t> (</a:t>
            </a:r>
            <a:r>
              <a:rPr lang="en-US" altLang="en-US" sz="2315" b="1" dirty="0">
                <a:solidFill>
                  <a:srgbClr val="7030A0"/>
                </a:solidFill>
              </a:rPr>
              <a:t>true</a:t>
            </a:r>
            <a:r>
              <a:rPr lang="en-US" altLang="en-US" sz="2315" b="1" dirty="0"/>
              <a:t>) {</a:t>
            </a:r>
          </a:p>
          <a:p>
            <a:r>
              <a:rPr lang="en-US" altLang="en-US" sz="2315" b="1" dirty="0"/>
              <a:t>   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year = </a:t>
            </a:r>
            <a:r>
              <a:rPr lang="en-US" altLang="en-US" sz="2315" b="1" dirty="0" err="1"/>
              <a:t>readInt</a:t>
            </a:r>
            <a:r>
              <a:rPr lang="en-US" altLang="en-US" sz="2315" b="1" dirty="0"/>
              <a:t>(</a:t>
            </a:r>
            <a:r>
              <a:rPr lang="en-US" altLang="en-US" sz="2315" b="1" dirty="0">
                <a:solidFill>
                  <a:srgbClr val="0432FF"/>
                </a:solidFill>
              </a:rPr>
              <a:t>"Enter class year: "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 </a:t>
            </a:r>
            <a:r>
              <a:rPr lang="en-US" altLang="en-US" sz="2315" b="1" dirty="0">
                <a:solidFill>
                  <a:srgbClr val="7030A0"/>
                </a:solidFill>
              </a:rPr>
              <a:t>if</a:t>
            </a:r>
            <a:r>
              <a:rPr lang="en-US" altLang="en-US" sz="2315" b="1" dirty="0"/>
              <a:t> (year &gt;= FROSH &amp;&amp; year &lt;= OTHER) </a:t>
            </a:r>
            <a:r>
              <a:rPr lang="en-US" altLang="en-US" sz="2315" b="1" dirty="0">
                <a:solidFill>
                  <a:srgbClr val="7030A0"/>
                </a:solidFill>
              </a:rPr>
              <a:t>return</a:t>
            </a:r>
            <a:r>
              <a:rPr lang="en-US" altLang="en-US" sz="2315" b="1" dirty="0"/>
              <a:t> year;</a:t>
            </a:r>
          </a:p>
          <a:p>
            <a:r>
              <a:rPr lang="en-US" altLang="en-US" sz="2315" b="1" dirty="0"/>
              <a:t>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Enumeration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CB6E9AA8-4F35-6848-971D-7152027A8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75" y="5303837"/>
            <a:ext cx="9605337" cy="241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>
                <a:solidFill>
                  <a:srgbClr val="7030A0"/>
                </a:solidFill>
              </a:rPr>
              <a:t>private void </a:t>
            </a:r>
            <a:r>
              <a:rPr lang="en-US" altLang="en-US" sz="2315" b="1" dirty="0" err="1"/>
              <a:t>printPopulation</a:t>
            </a:r>
            <a:r>
              <a:rPr lang="en-US" altLang="en-US" sz="2315" b="1" dirty="0"/>
              <a:t>() {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for</a:t>
            </a:r>
            <a:r>
              <a:rPr lang="en-US" altLang="en-US" sz="2315" b="1" dirty="0"/>
              <a:t>(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year = FROSH; year &lt;= SENIOR; year++) {</a:t>
            </a:r>
          </a:p>
          <a:p>
            <a:r>
              <a:rPr lang="en-US" altLang="en-US" sz="2315" b="1" dirty="0"/>
              <a:t>		</a:t>
            </a:r>
            <a:r>
              <a:rPr lang="en-US" altLang="en-US" sz="2315" b="1" dirty="0" err="1"/>
              <a:t>printYear</a:t>
            </a:r>
            <a:r>
              <a:rPr lang="en-US" altLang="en-US" sz="2315" b="1" dirty="0"/>
              <a:t>(year);</a:t>
            </a:r>
          </a:p>
          <a:p>
            <a:r>
              <a:rPr lang="en-US" altLang="en-US" sz="2315" b="1" dirty="0"/>
              <a:t> 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</p:spTree>
    <p:extLst>
      <p:ext uri="{BB962C8B-B14F-4D97-AF65-F5344CB8AC3E}">
        <p14:creationId xmlns:p14="http://schemas.microsoft.com/office/powerpoint/2010/main" val="11408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Picture 7" descr="Screen Shot 2014-10-12 at 5.07.2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56" y="612866"/>
            <a:ext cx="8849386" cy="59605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124055" y="4187100"/>
            <a:ext cx="1239055" cy="8766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124055" y="4566554"/>
            <a:ext cx="1971757" cy="4972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7064" y="4959096"/>
            <a:ext cx="1556992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Each node is a unique partial solution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024392" y="1465484"/>
            <a:ext cx="108597" cy="547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8189" y="668845"/>
            <a:ext cx="282431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Each edge is what a teacher suggested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132988" y="1465483"/>
            <a:ext cx="422612" cy="1046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353723" y="5403974"/>
            <a:ext cx="588781" cy="274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75226" y="5572851"/>
            <a:ext cx="1556992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Solution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7767" y="2809874"/>
            <a:ext cx="1556992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Pink dots are students.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522193" y="2119718"/>
            <a:ext cx="231589" cy="827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6089FB-41BD-9140-B1E2-0236782E948B}"/>
              </a:ext>
            </a:extLst>
          </p:cNvPr>
          <p:cNvSpPr/>
          <p:nvPr/>
        </p:nvSpPr>
        <p:spPr>
          <a:xfrm>
            <a:off x="204672" y="6986688"/>
            <a:ext cx="10564407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Autonomously Generating Hints by Inferring Problem Solving Policies - Piech, </a:t>
            </a:r>
            <a:r>
              <a:rPr lang="en-US" dirty="0" err="1">
                <a:solidFill>
                  <a:schemeClr val="bg1"/>
                </a:solidFill>
              </a:rPr>
              <a:t>Sahami</a:t>
            </a:r>
            <a:r>
              <a:rPr lang="en-US" dirty="0">
                <a:solidFill>
                  <a:schemeClr val="bg1"/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888240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Chars are just a giant enumeration. You can use math operators on char!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6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1306512" y="6523037"/>
            <a:ext cx="9071610" cy="43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just">
              <a:lnSpc>
                <a:spcPct val="85000"/>
              </a:lnSpc>
            </a:pPr>
            <a:r>
              <a:rPr lang="en-US" altLang="en-US" sz="2646" dirty="0">
                <a:latin typeface="Times New Roman" charset="0"/>
              </a:rPr>
              <a:t>The letter </a:t>
            </a:r>
            <a:r>
              <a:rPr lang="en-US" altLang="en-US" sz="2205" dirty="0">
                <a:latin typeface="Helvetica" charset="0"/>
              </a:rPr>
              <a:t>A</a:t>
            </a:r>
            <a:r>
              <a:rPr lang="en-US" altLang="en-US" sz="2646" dirty="0">
                <a:latin typeface="Times New Roman" charset="0"/>
              </a:rPr>
              <a:t>, for example, has the ASCII value 65</a:t>
            </a:r>
          </a:p>
        </p:txBody>
      </p:sp>
      <p:sp>
        <p:nvSpPr>
          <p:cNvPr id="4127" name="Text Box 291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ASCII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811337"/>
            <a:ext cx="82550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112" y="5837237"/>
            <a:ext cx="395076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This is only the first half of the table</a:t>
            </a:r>
          </a:p>
        </p:txBody>
      </p:sp>
    </p:spTree>
    <p:extLst>
      <p:ext uri="{BB962C8B-B14F-4D97-AF65-F5344CB8AC3E}">
        <p14:creationId xmlns:p14="http://schemas.microsoft.com/office/powerpoint/2010/main" val="13097806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‘0’ -&gt; ‘9’ are sequential.</a:t>
            </a: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toUpperCase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04909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50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>
                <a:solidFill>
                  <a:srgbClr val="7030A0"/>
                </a:solidFill>
              </a:rPr>
              <a:t>public</a:t>
            </a:r>
            <a:r>
              <a:rPr lang="en-US" altLang="en-US" sz="2315" b="1" dirty="0"/>
              <a:t> </a:t>
            </a:r>
            <a:r>
              <a:rPr lang="en-US" altLang="en-US" sz="2315" b="1" dirty="0">
                <a:solidFill>
                  <a:srgbClr val="7030A0"/>
                </a:solidFill>
              </a:rPr>
              <a:t>void</a:t>
            </a:r>
            <a:r>
              <a:rPr lang="en-US" altLang="en-US" sz="2315" b="1" dirty="0"/>
              <a:t> run() {</a:t>
            </a:r>
          </a:p>
          <a:p>
            <a:r>
              <a:rPr lang="en-US" altLang="en-US" sz="2315" b="1" dirty="0"/>
              <a:t>   String </a:t>
            </a:r>
            <a:r>
              <a:rPr lang="en-US" altLang="en-US" sz="2315" b="1" dirty="0" err="1"/>
              <a:t>str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readLine</a:t>
            </a:r>
            <a:r>
              <a:rPr lang="en-US" altLang="en-US" sz="2315" b="1" dirty="0">
                <a:solidFill>
                  <a:srgbClr val="0432FF"/>
                </a:solidFill>
              </a:rPr>
              <a:t>("Line: "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char</a:t>
            </a:r>
            <a:r>
              <a:rPr lang="en-US" altLang="en-US" sz="2315" b="1" dirty="0"/>
              <a:t>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str.charAt</a:t>
            </a:r>
            <a:r>
              <a:rPr lang="en-US" altLang="en-US" sz="2315" b="1" dirty="0"/>
              <a:t>(0);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>
                <a:solidFill>
                  <a:srgbClr val="0432FF"/>
                </a:solidFill>
              </a:rPr>
              <a:t>("Original first char: " </a:t>
            </a:r>
            <a:r>
              <a:rPr lang="en-US" altLang="en-US" sz="2315" b="1" dirty="0"/>
              <a:t>+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Character.toUpperCase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>
                <a:solidFill>
                  <a:srgbClr val="0432FF"/>
                </a:solidFill>
              </a:rPr>
              <a:t>("Uppercase first char: " </a:t>
            </a:r>
            <a:r>
              <a:rPr lang="en-US" altLang="en-US" sz="2315" b="1" dirty="0"/>
              <a:t>+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if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Character.isLetter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)) {</a:t>
            </a:r>
          </a:p>
          <a:p>
            <a:r>
              <a:rPr lang="en-US" altLang="en-US" sz="2315" b="1" dirty="0"/>
              <a:t>      </a:t>
            </a:r>
            <a:r>
              <a:rPr lang="en-US" altLang="en-US" sz="2315" b="1" dirty="0" err="1"/>
              <a:t>println</a:t>
            </a:r>
            <a:r>
              <a:rPr lang="en-US" altLang="en-US" sz="2315" b="1" dirty="0"/>
              <a:t>(</a:t>
            </a:r>
            <a:r>
              <a:rPr lang="en-US" altLang="en-US" sz="2315" b="1" dirty="0">
                <a:solidFill>
                  <a:srgbClr val="0432FF"/>
                </a:solidFill>
              </a:rPr>
              <a:t>"It</a:t>
            </a:r>
            <a:r>
              <a:rPr lang="mr-IN" altLang="en-US" sz="2315" b="1" dirty="0">
                <a:solidFill>
                  <a:srgbClr val="0432FF"/>
                </a:solidFill>
              </a:rPr>
              <a:t>’</a:t>
            </a:r>
            <a:r>
              <a:rPr lang="en-US" altLang="en-US" sz="2315" b="1" dirty="0">
                <a:solidFill>
                  <a:srgbClr val="0432FF"/>
                </a:solidFill>
              </a:rPr>
              <a:t>s a letter!"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4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546505" y="1112837"/>
            <a:ext cx="8987614" cy="729719"/>
            <a:chOff x="288" y="1103"/>
            <a:chExt cx="5136" cy="417"/>
          </a:xfrm>
        </p:grpSpPr>
        <p:sp>
          <p:nvSpPr>
            <p:cNvPr id="5153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4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isDigit(char ch)</a:t>
              </a:r>
            </a:p>
          </p:txBody>
        </p:sp>
        <p:sp>
          <p:nvSpPr>
            <p:cNvPr id="5155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digit.</a:t>
              </a:r>
            </a:p>
          </p:txBody>
        </p:sp>
      </p:grpSp>
      <p:grpSp>
        <p:nvGrpSpPr>
          <p:cNvPr id="5124" name="Group 7"/>
          <p:cNvGrpSpPr>
            <a:grpSpLocks/>
          </p:cNvGrpSpPr>
          <p:nvPr/>
        </p:nvGrpSpPr>
        <p:grpSpPr bwMode="auto">
          <a:xfrm>
            <a:off x="546505" y="1826806"/>
            <a:ext cx="8987614" cy="743719"/>
            <a:chOff x="288" y="1511"/>
            <a:chExt cx="5136" cy="425"/>
          </a:xfrm>
        </p:grpSpPr>
        <p:sp>
          <p:nvSpPr>
            <p:cNvPr id="5150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1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isLetter(char ch)</a:t>
              </a:r>
            </a:p>
          </p:txBody>
        </p:sp>
        <p:sp>
          <p:nvSpPr>
            <p:cNvPr id="5152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letter.</a:t>
              </a:r>
            </a:p>
          </p:txBody>
        </p:sp>
      </p:grpSp>
      <p:grpSp>
        <p:nvGrpSpPr>
          <p:cNvPr id="5125" name="Group 11"/>
          <p:cNvGrpSpPr>
            <a:grpSpLocks/>
          </p:cNvGrpSpPr>
          <p:nvPr/>
        </p:nvGrpSpPr>
        <p:grpSpPr bwMode="auto">
          <a:xfrm>
            <a:off x="546505" y="2554774"/>
            <a:ext cx="8987614" cy="743719"/>
            <a:chOff x="288" y="1927"/>
            <a:chExt cx="5136" cy="425"/>
          </a:xfrm>
        </p:grpSpPr>
        <p:sp>
          <p:nvSpPr>
            <p:cNvPr id="5147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8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isLetterOrDigit(char ch)</a:t>
              </a:r>
            </a:p>
          </p:txBody>
        </p:sp>
        <p:sp>
          <p:nvSpPr>
            <p:cNvPr id="5149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 or a digit.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96743"/>
            <a:ext cx="8987614" cy="729719"/>
            <a:chOff x="288" y="1103"/>
            <a:chExt cx="5136" cy="417"/>
          </a:xfrm>
        </p:grpSpPr>
        <p:sp>
          <p:nvSpPr>
            <p:cNvPr id="5144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5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isLowerCase(char ch)</a:t>
              </a:r>
            </a:p>
          </p:txBody>
        </p:sp>
        <p:sp>
          <p:nvSpPr>
            <p:cNvPr id="5146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lowercase letter.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4010712"/>
            <a:ext cx="8987614" cy="743719"/>
            <a:chOff x="288" y="1511"/>
            <a:chExt cx="5136" cy="425"/>
          </a:xfrm>
        </p:grpSpPr>
        <p:sp>
          <p:nvSpPr>
            <p:cNvPr id="5141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2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isUpperCase(char ch)</a:t>
              </a:r>
            </a:p>
          </p:txBody>
        </p:sp>
        <p:sp>
          <p:nvSpPr>
            <p:cNvPr id="5143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an uppercase letter.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738680"/>
            <a:ext cx="8987614" cy="743719"/>
            <a:chOff x="288" y="1927"/>
            <a:chExt cx="5136" cy="425"/>
          </a:xfrm>
        </p:grpSpPr>
        <p:sp>
          <p:nvSpPr>
            <p:cNvPr id="5138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9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isWhitespace(char ch)</a:t>
              </a:r>
            </a:p>
          </p:txBody>
        </p:sp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</a:t>
              </a:r>
              <a:r>
                <a:rPr lang="en-US" altLang="en-US" sz="1984" b="1">
                  <a:latin typeface="Times New Roman" charset="0"/>
                </a:rPr>
                <a:t>whitespace</a:t>
              </a:r>
              <a:r>
                <a:rPr lang="en-US" altLang="en-US" sz="1984">
                  <a:latin typeface="Times New Roman" charset="0"/>
                </a:rPr>
                <a:t> (spaces and tabs).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464900"/>
            <a:ext cx="8987614" cy="743717"/>
            <a:chOff x="288" y="1927"/>
            <a:chExt cx="5136" cy="425"/>
          </a:xfrm>
        </p:grpSpPr>
        <p:sp>
          <p:nvSpPr>
            <p:cNvPr id="5135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6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toLowerCase(char ch)</a:t>
              </a:r>
            </a:p>
          </p:txBody>
        </p:sp>
        <p:sp>
          <p:nvSpPr>
            <p:cNvPr id="5137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lowercase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92868"/>
            <a:ext cx="8987614" cy="743717"/>
            <a:chOff x="288" y="1927"/>
            <a:chExt cx="5136" cy="425"/>
          </a:xfrm>
        </p:grpSpPr>
        <p:sp>
          <p:nvSpPr>
            <p:cNvPr id="5132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3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toUpperCase(char ch)</a:t>
              </a:r>
            </a:p>
          </p:txBody>
        </p:sp>
        <p:sp>
          <p:nvSpPr>
            <p:cNvPr id="5134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uppercase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sp>
        <p:nvSpPr>
          <p:cNvPr id="5131" name="Text Box 35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Strings have some unique properties</a:t>
            </a:r>
          </a:p>
        </p:txBody>
      </p:sp>
    </p:spTree>
    <p:extLst>
      <p:ext uri="{BB962C8B-B14F-4D97-AF65-F5344CB8AC3E}">
        <p14:creationId xmlns:p14="http://schemas.microsoft.com/office/powerpoint/2010/main" val="1211398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307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/>
              <a:t>public void run() {</a:t>
            </a:r>
          </a:p>
          <a:p>
            <a:r>
              <a:rPr lang="en-US" altLang="en-US" sz="2315" b="1"/>
              <a:t>   String s1 = "CS106";</a:t>
            </a:r>
          </a:p>
          <a:p>
            <a:r>
              <a:rPr lang="en-US" altLang="en-US" sz="2315" b="1"/>
              <a:t>   String s2 = "A";</a:t>
            </a:r>
          </a:p>
          <a:p>
            <a:r>
              <a:rPr lang="en-US" altLang="en-US" sz="2315" b="1"/>
              <a:t>   String s3 = "I got an " + s2 + " in " + s1 + s2;</a:t>
            </a:r>
          </a:p>
          <a:p>
            <a:endParaRPr lang="en-US" altLang="en-US" sz="2315" b="1"/>
          </a:p>
          <a:p>
            <a:r>
              <a:rPr lang="en-US" altLang="en-US" sz="2315" b="1"/>
              <a:t>   println(s3);</a:t>
            </a:r>
          </a:p>
          <a:p>
            <a:r>
              <a:rPr lang="en-US" altLang="en-US" sz="2315" b="1"/>
              <a:t>}</a:t>
            </a:r>
          </a:p>
          <a:p>
            <a:endParaRPr lang="en-US" altLang="en-US" sz="2315" b="1"/>
          </a:p>
          <a:p>
            <a:endParaRPr lang="en-US" altLang="en-US" sz="2315" b="1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04507" y="5039783"/>
            <a:ext cx="8987614" cy="839964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646" b="1" dirty="0"/>
              <a:t>I got an A in CS106A</a:t>
            </a:r>
            <a:endParaRPr lang="en-US" altLang="en-US" sz="1764" b="1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Strings are often made through concatenation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341437"/>
            <a:ext cx="9070975" cy="5318125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Java strings are </a:t>
            </a:r>
            <a:r>
              <a:rPr lang="en-US" altLang="en-US" b="1" i="1" dirty="0">
                <a:solidFill>
                  <a:srgbClr val="0000FF"/>
                </a:solidFill>
              </a:rPr>
              <a:t>immutable</a:t>
            </a:r>
            <a:r>
              <a:rPr lang="en-US" altLang="en-US" dirty="0"/>
              <a:t>: once a string has been created you cannot set characters.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To change a string: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432FF"/>
                </a:solidFill>
              </a:rPr>
              <a:t>Create a new string </a:t>
            </a:r>
            <a:r>
              <a:rPr lang="en-US" altLang="en-US" dirty="0"/>
              <a:t>holding the new value you want it to have via concatenation.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Reassigning the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variable (that’s allowed).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000FF"/>
                </a:solidFill>
              </a:rPr>
              <a:t>Important consequence:</a:t>
            </a:r>
            <a:r>
              <a:rPr lang="en-US" altLang="en-US" dirty="0"/>
              <a:t> if you pass a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into a method, that method cannot modify that string.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Strings are Immutable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40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488" y="-1"/>
            <a:ext cx="10594319" cy="7559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5CA63F-4782-5243-98B9-8DD03A630E52}"/>
              </a:ext>
            </a:extLst>
          </p:cNvPr>
          <p:cNvSpPr txBox="1"/>
          <p:nvPr/>
        </p:nvSpPr>
        <p:spPr>
          <a:xfrm>
            <a:off x="315912" y="6218237"/>
            <a:ext cx="2377574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survive:</a:t>
            </a:r>
          </a:p>
          <a:p>
            <a:r>
              <a:rPr lang="en-US" dirty="0"/>
              <a:t>-300F to +300F</a:t>
            </a:r>
          </a:p>
          <a:p>
            <a:r>
              <a:rPr lang="en-US" dirty="0"/>
              <a:t>Massive radiation</a:t>
            </a:r>
          </a:p>
          <a:p>
            <a:r>
              <a:rPr lang="en-US" dirty="0"/>
              <a:t>The vacuum of space</a:t>
            </a:r>
          </a:p>
        </p:txBody>
      </p:sp>
    </p:spTree>
    <p:extLst>
      <p:ext uri="{BB962C8B-B14F-4D97-AF65-F5344CB8AC3E}">
        <p14:creationId xmlns:p14="http://schemas.microsoft.com/office/powerpoint/2010/main" val="1156832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Blossom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641" y="301270"/>
            <a:ext cx="8836301" cy="66272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F9F3DA-EACE-894D-B984-05939F34907A}"/>
              </a:ext>
            </a:extLst>
          </p:cNvPr>
          <p:cNvSpPr/>
          <p:nvPr/>
        </p:nvSpPr>
        <p:spPr>
          <a:xfrm>
            <a:off x="204672" y="6986688"/>
            <a:ext cx="10564407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Autonomously Generating Hints by Inferring Problem Solving Policies - Piech, </a:t>
            </a:r>
            <a:r>
              <a:rPr lang="en-US" dirty="0" err="1">
                <a:solidFill>
                  <a:schemeClr val="bg1"/>
                </a:solidFill>
              </a:rPr>
              <a:t>Sahami</a:t>
            </a:r>
            <a:r>
              <a:rPr lang="en-US" dirty="0">
                <a:solidFill>
                  <a:schemeClr val="bg1"/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24826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Many string algorithms use the “loop and construct” pattern.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306837-63DB-5347-A423-3A17BE286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456" y="4040523"/>
            <a:ext cx="3290252" cy="28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83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845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3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62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80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749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36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394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890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4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793828" y="2355077"/>
            <a:ext cx="8596938" cy="314300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0807" y="2355077"/>
            <a:ext cx="3895618" cy="4710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646" b="1" dirty="0">
                <a:solidFill>
                  <a:srgbClr val="F79646"/>
                </a:solidFill>
              </a:rPr>
              <a:t>Poisson Common Path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137899" y="2341063"/>
            <a:ext cx="7620031" cy="3045185"/>
            <a:chOff x="1031802" y="1058899"/>
            <a:chExt cx="6912754" cy="2762537"/>
          </a:xfrm>
          <a:effectLst/>
        </p:grpSpPr>
        <p:grpSp>
          <p:nvGrpSpPr>
            <p:cNvPr id="29" name="Group 28"/>
            <p:cNvGrpSpPr/>
            <p:nvPr/>
          </p:nvGrpSpPr>
          <p:grpSpPr>
            <a:xfrm>
              <a:off x="1031802" y="1058899"/>
              <a:ext cx="6912754" cy="2762537"/>
              <a:chOff x="1031802" y="1058899"/>
              <a:chExt cx="6912754" cy="2762537"/>
            </a:xfrm>
          </p:grpSpPr>
          <p:pic>
            <p:nvPicPr>
              <p:cNvPr id="4" name="Picture 3" descr="Screen Shot 2015-03-15 at 1.58.27 AM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1802" y="1642476"/>
                <a:ext cx="4696014" cy="13980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32413" y="3466209"/>
                <a:ext cx="1866049" cy="317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4BACC6"/>
                    </a:solidFill>
                  </a:rPr>
                  <a:t>Paths to solution</a:t>
                </a: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flipV="1">
                <a:off x="3386422" y="2857639"/>
                <a:ext cx="39684" cy="529191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060064" y="3036509"/>
                <a:ext cx="1382073" cy="784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4BACC6"/>
                    </a:solidFill>
                  </a:rPr>
                  <a:t>Partial solutions in the path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4775384" y="3029625"/>
                <a:ext cx="410075" cy="343975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310406" y="1865916"/>
                <a:ext cx="1634150" cy="1018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4BACC6"/>
                    </a:solidFill>
                  </a:rPr>
                  <a:t>Submission count of partial solution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flipH="1">
                <a:off x="5714587" y="2375008"/>
                <a:ext cx="641846" cy="191574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ight Brace 19"/>
              <p:cNvSpPr/>
              <p:nvPr/>
            </p:nvSpPr>
            <p:spPr>
              <a:xfrm rot="16200000">
                <a:off x="4834876" y="932757"/>
                <a:ext cx="284419" cy="1316270"/>
              </a:xfrm>
              <a:prstGeom prst="rightBrace">
                <a:avLst/>
              </a:prstGeom>
              <a:ln>
                <a:solidFill>
                  <a:srgbClr val="4BACC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326174" y="1058899"/>
                <a:ext cx="1382073" cy="317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4BACC6"/>
                    </a:solidFill>
                  </a:rPr>
                  <a:t>Path Cost</a:t>
                </a: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 flipV="1">
              <a:off x="1501678" y="2480847"/>
              <a:ext cx="39684" cy="529191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028840" y="4637666"/>
            <a:ext cx="2044857" cy="60760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ACC6"/>
                </a:solidFill>
              </a:rPr>
              <a:t>Predicted next partial solution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Desirable Path Algorithm</a:t>
            </a:r>
          </a:p>
        </p:txBody>
      </p:sp>
    </p:spTree>
    <p:extLst>
      <p:ext uri="{BB962C8B-B14F-4D97-AF65-F5344CB8AC3E}">
        <p14:creationId xmlns:p14="http://schemas.microsoft.com/office/powerpoint/2010/main" val="8549607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28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787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74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34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79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4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84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46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71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69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44627" y="-34942"/>
            <a:ext cx="10180362" cy="7660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6440F-A1D7-E24D-B153-F3389372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530" y="4099448"/>
            <a:ext cx="3017491" cy="3168365"/>
          </a:xfrm>
          <a:prstGeom prst="rect">
            <a:avLst/>
          </a:prstGeom>
        </p:spPr>
      </p:pic>
      <p:sp>
        <p:nvSpPr>
          <p:cNvPr id="19" name="Title Placeholder 1"/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Deep Learning Algorithms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04774" y="910092"/>
            <a:ext cx="3307243" cy="6768379"/>
            <a:chOff x="0" y="837326"/>
            <a:chExt cx="3000271" cy="6140151"/>
          </a:xfrm>
        </p:grpSpPr>
        <p:graphicFrame>
          <p:nvGraphicFramePr>
            <p:cNvPr id="81" name="Chart 80"/>
            <p:cNvGraphicFramePr>
              <a:graphicFrameLocks/>
            </p:cNvGraphicFramePr>
            <p:nvPr>
              <p:extLst/>
            </p:nvPr>
          </p:nvGraphicFramePr>
          <p:xfrm>
            <a:off x="0" y="3714037"/>
            <a:ext cx="3000271" cy="32634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939" y="1090801"/>
              <a:ext cx="2224764" cy="22247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2" name="Oval 21"/>
            <p:cNvSpPr/>
            <p:nvPr/>
          </p:nvSpPr>
          <p:spPr>
            <a:xfrm>
              <a:off x="177520" y="837326"/>
              <a:ext cx="682770" cy="68277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307" dirty="0"/>
                <a:t>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674439" y="858151"/>
            <a:ext cx="2900313" cy="2659290"/>
            <a:chOff x="6367800" y="823672"/>
            <a:chExt cx="2631111" cy="2412460"/>
          </a:xfrm>
        </p:grpSpPr>
        <p:sp>
          <p:nvSpPr>
            <p:cNvPr id="21" name="Rounded Rectangle 20"/>
            <p:cNvSpPr/>
            <p:nvPr/>
          </p:nvSpPr>
          <p:spPr>
            <a:xfrm>
              <a:off x="6581905" y="1187949"/>
              <a:ext cx="2417006" cy="2048183"/>
            </a:xfrm>
            <a:prstGeom prst="roundRect">
              <a:avLst>
                <a:gd name="adj" fmla="val 4666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254000">
                    <a:schemeClr val="tx1">
                      <a:alpha val="75000"/>
                    </a:schemeClr>
                  </a:glow>
                  <a:innerShdw blurRad="371475" dist="914400" dir="17820000">
                    <a:schemeClr val="bg1">
                      <a:alpha val="8000"/>
                    </a:schemeClr>
                  </a:innerShdw>
                </a:effectLst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581901" y="1788748"/>
              <a:ext cx="2362385" cy="8306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2944" y="2048183"/>
              <a:ext cx="1329696" cy="380944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6636520" y="2084967"/>
              <a:ext cx="1119745" cy="3174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6367800" y="823672"/>
              <a:ext cx="682770" cy="68277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307" dirty="0"/>
                <a:t>2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071D4FA-CF58-CE4C-9BB8-F8CEC0B7C3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7617" y="4223210"/>
            <a:ext cx="883968" cy="12472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E028CC5-6F57-214D-9D4B-6ADE52F6F37C}"/>
              </a:ext>
            </a:extLst>
          </p:cNvPr>
          <p:cNvGrpSpPr/>
          <p:nvPr/>
        </p:nvGrpSpPr>
        <p:grpSpPr>
          <a:xfrm>
            <a:off x="6622777" y="5254475"/>
            <a:ext cx="624832" cy="624832"/>
            <a:chOff x="3426345" y="1068075"/>
            <a:chExt cx="2295270" cy="229527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B7B9EC1-DCA1-4B4B-8E1B-362F49798DA1}"/>
                </a:ext>
              </a:extLst>
            </p:cNvPr>
            <p:cNvSpPr/>
            <p:nvPr/>
          </p:nvSpPr>
          <p:spPr>
            <a:xfrm>
              <a:off x="3426345" y="1068075"/>
              <a:ext cx="2295270" cy="22952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3AB1DF-F4FB-5542-B928-B58D28AE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8920" y="1190650"/>
              <a:ext cx="2064722" cy="20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7885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66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60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/>
              <a:t>public void run() {</a:t>
            </a:r>
          </a:p>
          <a:p>
            <a:r>
              <a:rPr altLang="en-US" sz="1764" b="1" noProof="1"/>
              <a:t>   println("This program reverses a string.");</a:t>
            </a:r>
          </a:p>
          <a:p>
            <a:r>
              <a:rPr altLang="en-US" sz="1764" b="1" noProof="1"/>
              <a:t>   String str = readLine("Enter a string: ");</a:t>
            </a:r>
          </a:p>
          <a:p>
            <a:r>
              <a:rPr altLang="en-US" sz="1764" b="1" noProof="1"/>
              <a:t>   String rev = reverseString(str);</a:t>
            </a:r>
          </a:p>
          <a:p>
            <a:r>
              <a:rPr altLang="en-US" sz="1764" b="1" noProof="1"/>
              <a:t>   println(str + " spelled backwards is " + rev);</a:t>
            </a:r>
          </a:p>
          <a:p>
            <a:r>
              <a:rPr lang="en-US" altLang="en-US" sz="1764" b="1"/>
              <a:t>}</a:t>
            </a:r>
            <a:endParaRPr altLang="en-US" sz="1764" b="1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str</a:t>
            </a:r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1148479" y="1601181"/>
            <a:ext cx="5935745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1148479" y="2064626"/>
            <a:ext cx="4437809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064626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This program reverses a string.</a:t>
            </a: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2079439" y="587974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STRESSED spelled backwards is DESSERTS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Enter a string: </a:t>
            </a:r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1148480" y="1798637"/>
            <a:ext cx="5724004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2887905" y="1798637"/>
            <a:ext cx="3828835" cy="2677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1144979" y="2332364"/>
            <a:ext cx="6294480" cy="2992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DESSERTS</a:t>
            </a:r>
            <a:endParaRPr lang="en-US" altLang="en-US" sz="1764">
              <a:latin typeface="Times New Roman" charset="0"/>
            </a:endParaRP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770496" y="1625680"/>
            <a:ext cx="8903617" cy="3134115"/>
            <a:chOff x="336" y="696"/>
            <a:chExt cx="5088" cy="1791"/>
          </a:xfrm>
        </p:grpSpPr>
        <p:sp>
          <p:nvSpPr>
            <p:cNvPr id="9300" name="Rectangle 25"/>
            <p:cNvSpPr>
              <a:spLocks noChangeArrowheads="1"/>
            </p:cNvSpPr>
            <p:nvPr/>
          </p:nvSpPr>
          <p:spPr bwMode="auto">
            <a:xfrm>
              <a:off x="336" y="696"/>
              <a:ext cx="5040" cy="17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1" name="Text Box 26"/>
            <p:cNvSpPr txBox="1">
              <a:spLocks noChangeArrowheads="1"/>
            </p:cNvSpPr>
            <p:nvPr/>
          </p:nvSpPr>
          <p:spPr bwMode="auto">
            <a:xfrm>
              <a:off x="408" y="736"/>
              <a:ext cx="5016" cy="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private String reverseString(String str) {</a:t>
              </a:r>
            </a:p>
            <a:p>
              <a:r>
                <a:rPr lang="en-US" altLang="en-US" sz="1764" b="1"/>
                <a:t>   String result = "";</a:t>
              </a:r>
            </a:p>
            <a:p>
              <a:r>
                <a:rPr lang="en-US" altLang="en-US" sz="1764" b="1"/>
                <a:t>   for ( int i = 0; i &lt; str.length(); i++ ) {</a:t>
              </a:r>
            </a:p>
            <a:p>
              <a:r>
                <a:rPr lang="en-US" altLang="en-US" sz="1764" b="1"/>
                <a:t>      result = str.charAt(i) + result;</a:t>
              </a:r>
            </a:p>
            <a:p>
              <a:r>
                <a:rPr lang="en-US" altLang="en-US" sz="1764" b="1"/>
                <a:t>   }</a:t>
              </a:r>
            </a:p>
            <a:p>
              <a:r>
                <a:rPr lang="en-US" altLang="en-US" sz="1764" b="1"/>
                <a:t>   return result;</a:t>
              </a:r>
            </a:p>
            <a:p>
              <a:r>
                <a:rPr lang="en-US" altLang="en-US" sz="1764" b="1"/>
                <a:t>}</a:t>
              </a:r>
            </a:p>
            <a:p>
              <a:endParaRPr altLang="en-US" sz="1764" b="1" noProof="1"/>
            </a:p>
          </p:txBody>
        </p:sp>
        <p:sp>
          <p:nvSpPr>
            <p:cNvPr id="9302" name="Text Box 27"/>
            <p:cNvSpPr txBox="1">
              <a:spLocks noChangeArrowheads="1"/>
            </p:cNvSpPr>
            <p:nvPr/>
          </p:nvSpPr>
          <p:spPr bwMode="auto">
            <a:xfrm>
              <a:off x="4632" y="1984"/>
              <a:ext cx="64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i</a:t>
              </a:r>
            </a:p>
          </p:txBody>
        </p:sp>
        <p:sp>
          <p:nvSpPr>
            <p:cNvPr id="9303" name="Text Box 28"/>
            <p:cNvSpPr txBox="1">
              <a:spLocks noChangeArrowheads="1"/>
            </p:cNvSpPr>
            <p:nvPr/>
          </p:nvSpPr>
          <p:spPr bwMode="auto">
            <a:xfrm>
              <a:off x="3617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str</a:t>
              </a:r>
            </a:p>
          </p:txBody>
        </p:sp>
        <p:sp>
          <p:nvSpPr>
            <p:cNvPr id="9304" name="Text Box 29"/>
            <p:cNvSpPr txBox="1">
              <a:spLocks noChangeArrowheads="1"/>
            </p:cNvSpPr>
            <p:nvPr/>
          </p:nvSpPr>
          <p:spPr bwMode="auto">
            <a:xfrm>
              <a:off x="2561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result</a:t>
              </a:r>
            </a:p>
          </p:txBody>
        </p:sp>
        <p:sp>
          <p:nvSpPr>
            <p:cNvPr id="9305" name="Rectangle 30"/>
            <p:cNvSpPr>
              <a:spLocks noChangeArrowheads="1"/>
            </p:cNvSpPr>
            <p:nvPr/>
          </p:nvSpPr>
          <p:spPr bwMode="auto">
            <a:xfrm>
              <a:off x="3607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6" name="Rectangle 31"/>
            <p:cNvSpPr>
              <a:spLocks noChangeArrowheads="1"/>
            </p:cNvSpPr>
            <p:nvPr/>
          </p:nvSpPr>
          <p:spPr bwMode="auto">
            <a:xfrm>
              <a:off x="4656" y="216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7" name="Rectangle 32"/>
            <p:cNvSpPr>
              <a:spLocks noChangeArrowheads="1"/>
            </p:cNvSpPr>
            <p:nvPr/>
          </p:nvSpPr>
          <p:spPr bwMode="auto">
            <a:xfrm>
              <a:off x="2551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</p:grp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6492750" y="4229568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42" name="Rectangle 34"/>
          <p:cNvSpPr>
            <a:spLocks noChangeArrowheads="1"/>
          </p:cNvSpPr>
          <p:nvPr/>
        </p:nvSpPr>
        <p:spPr bwMode="auto">
          <a:xfrm>
            <a:off x="1330472" y="1931632"/>
            <a:ext cx="2684385" cy="2852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43" name="Rectangle 35"/>
          <p:cNvSpPr>
            <a:spLocks noChangeArrowheads="1"/>
          </p:cNvSpPr>
          <p:nvPr/>
        </p:nvSpPr>
        <p:spPr bwMode="auto">
          <a:xfrm>
            <a:off x="1330472" y="3006086"/>
            <a:ext cx="2015913" cy="264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92" y="2632"/>
            <a:chExt cx="617" cy="198"/>
          </a:xfrm>
        </p:grpSpPr>
        <p:sp>
          <p:nvSpPr>
            <p:cNvPr id="9298" name="Rectangle 37"/>
            <p:cNvSpPr>
              <a:spLocks noChangeArrowheads="1"/>
            </p:cNvSpPr>
            <p:nvPr/>
          </p:nvSpPr>
          <p:spPr bwMode="auto">
            <a:xfrm>
              <a:off x="5040" y="26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9" name="Text Box 38"/>
            <p:cNvSpPr txBox="1">
              <a:spLocks noChangeArrowheads="1"/>
            </p:cNvSpPr>
            <p:nvPr/>
          </p:nvSpPr>
          <p:spPr bwMode="auto">
            <a:xfrm>
              <a:off x="4992" y="26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0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85" y="2892"/>
            <a:chExt cx="617" cy="198"/>
          </a:xfrm>
        </p:grpSpPr>
        <p:sp>
          <p:nvSpPr>
            <p:cNvPr id="9296" name="Rectangle 40"/>
            <p:cNvSpPr>
              <a:spLocks noChangeArrowheads="1"/>
            </p:cNvSpPr>
            <p:nvPr/>
          </p:nvSpPr>
          <p:spPr bwMode="auto">
            <a:xfrm>
              <a:off x="5033" y="29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7" name="Text Box 41"/>
            <p:cNvSpPr txBox="1">
              <a:spLocks noChangeArrowheads="1"/>
            </p:cNvSpPr>
            <p:nvPr/>
          </p:nvSpPr>
          <p:spPr bwMode="auto">
            <a:xfrm>
              <a:off x="4985" y="28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8" y="3152"/>
            <a:chExt cx="617" cy="198"/>
          </a:xfrm>
        </p:grpSpPr>
        <p:sp>
          <p:nvSpPr>
            <p:cNvPr id="9294" name="Rectangle 43"/>
            <p:cNvSpPr>
              <a:spLocks noChangeArrowheads="1"/>
            </p:cNvSpPr>
            <p:nvPr/>
          </p:nvSpPr>
          <p:spPr bwMode="auto">
            <a:xfrm>
              <a:off x="5026" y="31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5" name="Text Box 44"/>
            <p:cNvSpPr txBox="1">
              <a:spLocks noChangeArrowheads="1"/>
            </p:cNvSpPr>
            <p:nvPr/>
          </p:nvSpPr>
          <p:spPr bwMode="auto">
            <a:xfrm>
              <a:off x="4978" y="31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1" y="3412"/>
            <a:chExt cx="617" cy="198"/>
          </a:xfrm>
        </p:grpSpPr>
        <p:sp>
          <p:nvSpPr>
            <p:cNvPr id="9292" name="Rectangle 46"/>
            <p:cNvSpPr>
              <a:spLocks noChangeArrowheads="1"/>
            </p:cNvSpPr>
            <p:nvPr/>
          </p:nvSpPr>
          <p:spPr bwMode="auto">
            <a:xfrm>
              <a:off x="5019" y="342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3" name="Text Box 47"/>
            <p:cNvSpPr txBox="1">
              <a:spLocks noChangeArrowheads="1"/>
            </p:cNvSpPr>
            <p:nvPr/>
          </p:nvSpPr>
          <p:spPr bwMode="auto">
            <a:xfrm>
              <a:off x="4971" y="341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64" y="3672"/>
            <a:chExt cx="617" cy="198"/>
          </a:xfrm>
        </p:grpSpPr>
        <p:sp>
          <p:nvSpPr>
            <p:cNvPr id="9290" name="Rectangle 49"/>
            <p:cNvSpPr>
              <a:spLocks noChangeArrowheads="1"/>
            </p:cNvSpPr>
            <p:nvPr/>
          </p:nvSpPr>
          <p:spPr bwMode="auto">
            <a:xfrm>
              <a:off x="5012" y="368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1" name="Text Box 50"/>
            <p:cNvSpPr txBox="1">
              <a:spLocks noChangeArrowheads="1"/>
            </p:cNvSpPr>
            <p:nvPr/>
          </p:nvSpPr>
          <p:spPr bwMode="auto">
            <a:xfrm>
              <a:off x="4964" y="367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4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57" y="3932"/>
            <a:chExt cx="617" cy="198"/>
          </a:xfrm>
        </p:grpSpPr>
        <p:sp>
          <p:nvSpPr>
            <p:cNvPr id="9288" name="Rectangle 52"/>
            <p:cNvSpPr>
              <a:spLocks noChangeArrowheads="1"/>
            </p:cNvSpPr>
            <p:nvPr/>
          </p:nvSpPr>
          <p:spPr bwMode="auto">
            <a:xfrm>
              <a:off x="5005" y="39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9" name="Text Box 53"/>
            <p:cNvSpPr txBox="1">
              <a:spLocks noChangeArrowheads="1"/>
            </p:cNvSpPr>
            <p:nvPr/>
          </p:nvSpPr>
          <p:spPr bwMode="auto">
            <a:xfrm>
              <a:off x="4957" y="39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5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8330171" y="4229571"/>
            <a:ext cx="1079704" cy="346485"/>
            <a:chOff x="4950" y="4192"/>
            <a:chExt cx="617" cy="198"/>
          </a:xfrm>
        </p:grpSpPr>
        <p:sp>
          <p:nvSpPr>
            <p:cNvPr id="9286" name="Rectangle 55"/>
            <p:cNvSpPr>
              <a:spLocks noChangeArrowheads="1"/>
            </p:cNvSpPr>
            <p:nvPr/>
          </p:nvSpPr>
          <p:spPr bwMode="auto">
            <a:xfrm>
              <a:off x="4998" y="42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7" name="Text Box 56"/>
            <p:cNvSpPr txBox="1">
              <a:spLocks noChangeArrowheads="1"/>
            </p:cNvSpPr>
            <p:nvPr/>
          </p:nvSpPr>
          <p:spPr bwMode="auto">
            <a:xfrm>
              <a:off x="4950" y="41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6</a:t>
              </a: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4" name="Rectangle 58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5" name="Text Box 59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7</a:t>
              </a:r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2" name="Rectangle 61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3" name="Text Box 62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8</a:t>
              </a:r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80" name="Rectangle 64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1" name="Text Box 65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8" name="Rectangle 67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9" name="Text Box 68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6" name="Rectangle 70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7" name="Text Box 71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4" name="Rectangle 73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5" name="Text Box 74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2" name="Rectangle 76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3" name="Text Box 77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0" name="Rectangle 79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1" name="Text Box 80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8" name="Rectangle 82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9" name="Text Box 83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6" name="Rectangle 85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7" name="Text Box 86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DESSERTS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sp>
        <p:nvSpPr>
          <p:cNvPr id="324695" name="Rectangle 87"/>
          <p:cNvSpPr>
            <a:spLocks noChangeArrowheads="1"/>
          </p:cNvSpPr>
          <p:nvPr/>
        </p:nvSpPr>
        <p:spPr bwMode="auto">
          <a:xfrm>
            <a:off x="1330471" y="2202870"/>
            <a:ext cx="5823750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6" name="Rectangle 88"/>
          <p:cNvSpPr>
            <a:spLocks noChangeArrowheads="1"/>
          </p:cNvSpPr>
          <p:nvPr/>
        </p:nvSpPr>
        <p:spPr bwMode="auto">
          <a:xfrm>
            <a:off x="1725955" y="2482858"/>
            <a:ext cx="4483307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7" name="Rectangle 89"/>
          <p:cNvSpPr>
            <a:spLocks noChangeArrowheads="1"/>
          </p:cNvSpPr>
          <p:nvPr/>
        </p:nvSpPr>
        <p:spPr bwMode="auto">
          <a:xfrm>
            <a:off x="2142437" y="2194120"/>
            <a:ext cx="1494436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8" name="Rectangle 90"/>
          <p:cNvSpPr>
            <a:spLocks noChangeArrowheads="1"/>
          </p:cNvSpPr>
          <p:nvPr/>
        </p:nvSpPr>
        <p:spPr bwMode="auto">
          <a:xfrm>
            <a:off x="3633373" y="2194120"/>
            <a:ext cx="2246903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9" name="Rectangle 91"/>
          <p:cNvSpPr>
            <a:spLocks noChangeArrowheads="1"/>
          </p:cNvSpPr>
          <p:nvPr/>
        </p:nvSpPr>
        <p:spPr bwMode="auto">
          <a:xfrm>
            <a:off x="6067519" y="2197620"/>
            <a:ext cx="526727" cy="2887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8" grpId="0" animBg="1"/>
      <p:bldP spid="324619" grpId="0" animBg="1"/>
      <p:bldP spid="324620" grpId="0" animBg="1"/>
      <p:bldP spid="324621" grpId="0"/>
      <p:bldP spid="324622" grpId="0" build="p" autoUpdateAnimBg="0"/>
      <p:bldP spid="324623" grpId="0"/>
      <p:bldP spid="324624" grpId="0" build="p" autoUpdateAnimBg="0"/>
      <p:bldP spid="324625" grpId="0" build="p" autoUpdateAnimBg="0"/>
      <p:bldP spid="324626" grpId="0" animBg="1"/>
      <p:bldP spid="324627" grpId="0" animBg="1"/>
      <p:bldP spid="324628" grpId="0" animBg="1"/>
      <p:bldP spid="324631" grpId="0"/>
      <p:bldP spid="324641" grpId="0"/>
      <p:bldP spid="324641" grpId="1"/>
      <p:bldP spid="324642" grpId="0" animBg="1"/>
      <p:bldP spid="324643" grpId="0" animBg="1"/>
      <p:bldP spid="324695" grpId="0" animBg="1"/>
      <p:bldP spid="324696" grpId="0" animBg="1"/>
      <p:bldP spid="324696" grpId="1" animBg="1"/>
      <p:bldP spid="324696" grpId="2" animBg="1"/>
      <p:bldP spid="324696" grpId="3" animBg="1"/>
      <p:bldP spid="324696" grpId="4" animBg="1"/>
      <p:bldP spid="324696" grpId="5" animBg="1"/>
      <p:bldP spid="324696" grpId="6" animBg="1"/>
      <p:bldP spid="324696" grpId="7" animBg="1"/>
      <p:bldP spid="324697" grpId="0" animBg="1"/>
      <p:bldP spid="324698" grpId="0" animBg="1"/>
      <p:bldP spid="324698" grpId="1" animBg="1"/>
      <p:bldP spid="324698" grpId="2" animBg="1"/>
      <p:bldP spid="324698" grpId="3" animBg="1"/>
      <p:bldP spid="324698" grpId="4" animBg="1"/>
      <p:bldP spid="324698" grpId="5" animBg="1"/>
      <p:bldP spid="324698" grpId="6" animBg="1"/>
      <p:bldP spid="324698" grpId="7" animBg="1"/>
      <p:bldP spid="324698" grpId="8" animBg="1"/>
      <p:bldP spid="324699" grpId="0" animBg="1"/>
      <p:bldP spid="324699" grpId="1" animBg="1"/>
      <p:bldP spid="324699" grpId="2" animBg="1"/>
      <p:bldP spid="324699" grpId="3" animBg="1"/>
      <p:bldP spid="324699" grpId="4" animBg="1"/>
      <p:bldP spid="324699" grpId="5" animBg="1"/>
      <p:bldP spid="324699" grpId="6" animBg="1"/>
      <p:bldP spid="324699" grpId="7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46505" y="1036637"/>
            <a:ext cx="8987614" cy="729719"/>
            <a:chOff x="288" y="1103"/>
            <a:chExt cx="5136" cy="417"/>
          </a:xfrm>
        </p:grpSpPr>
        <p:sp>
          <p:nvSpPr>
            <p:cNvPr id="822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length()</a:t>
              </a:r>
            </a:p>
          </p:txBody>
        </p:sp>
        <p:sp>
          <p:nvSpPr>
            <p:cNvPr id="822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length of the string</a:t>
              </a:r>
            </a:p>
          </p:txBody>
        </p:sp>
      </p:grpSp>
      <p:grpSp>
        <p:nvGrpSpPr>
          <p:cNvPr id="8196" name="Group 7"/>
          <p:cNvGrpSpPr>
            <a:grpSpLocks/>
          </p:cNvGrpSpPr>
          <p:nvPr/>
        </p:nvGrpSpPr>
        <p:grpSpPr bwMode="auto">
          <a:xfrm>
            <a:off x="546505" y="1750604"/>
            <a:ext cx="8987614" cy="743718"/>
            <a:chOff x="288" y="1511"/>
            <a:chExt cx="5136" cy="425"/>
          </a:xfrm>
        </p:grpSpPr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char charAt(int index)</a:t>
              </a:r>
            </a:p>
          </p:txBody>
        </p:sp>
        <p:sp>
          <p:nvSpPr>
            <p:cNvPr id="822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character at the specified index.  Note: Strings indexed starting at 0.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6505" y="2478573"/>
            <a:ext cx="8987614" cy="743718"/>
            <a:chOff x="288" y="1927"/>
            <a:chExt cx="5136" cy="425"/>
          </a:xfrm>
        </p:grpSpPr>
        <p:sp>
          <p:nvSpPr>
            <p:cNvPr id="8219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0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p1, int p2)</a:t>
              </a:r>
            </a:p>
          </p:txBody>
        </p:sp>
        <p:sp>
          <p:nvSpPr>
            <p:cNvPr id="8221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up to but not including </a:t>
              </a:r>
              <a:r>
                <a:rPr lang="en-US" altLang="en-US" sz="1984" b="1"/>
                <a:t>p2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20543"/>
            <a:ext cx="8987614" cy="729719"/>
            <a:chOff x="288" y="1103"/>
            <a:chExt cx="5136" cy="417"/>
          </a:xfrm>
        </p:grpSpPr>
        <p:sp>
          <p:nvSpPr>
            <p:cNvPr id="8216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7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p1)</a:t>
              </a:r>
            </a:p>
          </p:txBody>
        </p:sp>
        <p:sp>
          <p:nvSpPr>
            <p:cNvPr id="8218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through end of string.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3934510"/>
            <a:ext cx="8987614" cy="743718"/>
            <a:chOff x="288" y="1511"/>
            <a:chExt cx="5136" cy="425"/>
          </a:xfrm>
        </p:grpSpPr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boolean equals(String s2)</a:t>
              </a:r>
            </a:p>
          </p:txBody>
        </p:sp>
        <p:sp>
          <p:nvSpPr>
            <p:cNvPr id="8215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true if string </a:t>
              </a:r>
              <a:r>
                <a:rPr lang="en-US" altLang="en-US" sz="1984" b="1"/>
                <a:t>s2</a:t>
              </a:r>
              <a:r>
                <a:rPr lang="en-US" altLang="en-US" sz="1984">
                  <a:latin typeface="Times New Roman" charset="0"/>
                </a:rPr>
                <a:t> is equal to the receiver string.  This is case sensitive.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662479"/>
            <a:ext cx="8987614" cy="743718"/>
            <a:chOff x="288" y="1927"/>
            <a:chExt cx="5136" cy="425"/>
          </a:xfrm>
        </p:grpSpPr>
        <p:sp>
          <p:nvSpPr>
            <p:cNvPr id="8210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1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compareTo(String s2)</a:t>
              </a:r>
            </a:p>
          </p:txBody>
        </p:sp>
        <p:sp>
          <p:nvSpPr>
            <p:cNvPr id="8212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integer whose sign indicates how strings compare in lexicographic order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388698"/>
            <a:ext cx="8987614" cy="743717"/>
            <a:chOff x="288" y="1927"/>
            <a:chExt cx="5136" cy="425"/>
          </a:xfrm>
        </p:grpSpPr>
        <p:sp>
          <p:nvSpPr>
            <p:cNvPr id="8207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8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indexOf(char ch)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2205" b="1"/>
                <a:t>  int indexOf(String s)</a:t>
              </a:r>
            </a:p>
          </p:txBody>
        </p:sp>
        <p:sp>
          <p:nvSpPr>
            <p:cNvPr id="8209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index of first occurrence of the character or the string, or -1 if not found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16669"/>
            <a:ext cx="8987614" cy="743717"/>
            <a:chOff x="288" y="1927"/>
            <a:chExt cx="5136" cy="425"/>
          </a:xfrm>
        </p:grpSpPr>
        <p:sp>
          <p:nvSpPr>
            <p:cNvPr id="8204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5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toLowerCase()</a:t>
              </a:r>
              <a:r>
                <a:rPr lang="en-US" altLang="en-US" sz="1764"/>
                <a:t>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1764"/>
                <a:t>  </a:t>
              </a:r>
              <a:r>
                <a:rPr lang="en-US" altLang="en-US" sz="2205" b="1"/>
                <a:t>String toUpperCase()</a:t>
              </a:r>
            </a:p>
          </p:txBody>
        </p:sp>
        <p:sp>
          <p:nvSpPr>
            <p:cNvPr id="8206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a lowercase or uppercase version of the receiver string</a:t>
              </a:r>
            </a:p>
          </p:txBody>
        </p:sp>
      </p:grpSp>
      <p:sp>
        <p:nvSpPr>
          <p:cNvPr id="8203" name="Text Box 35"/>
          <p:cNvSpPr txBox="1">
            <a:spLocks noChangeArrowheads="1"/>
          </p:cNvSpPr>
          <p:nvPr/>
        </p:nvSpPr>
        <p:spPr bwMode="auto">
          <a:xfrm>
            <a:off x="529" y="6853386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 dirty="0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265237"/>
            <a:ext cx="9070975" cy="4989513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0000FF"/>
                </a:solidFill>
              </a:rPr>
              <a:t>palindrome</a:t>
            </a:r>
            <a:r>
              <a:rPr lang="en-US" altLang="en-US" dirty="0"/>
              <a:t> is a string that reads the same forwards and backwards.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For example: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Abba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Elu</a:t>
            </a:r>
            <a:r>
              <a:rPr lang="en-US" dirty="0"/>
              <a:t> par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crapule</a:t>
            </a: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Palindrome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31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5452649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1312" y="808037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==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988" y="3771598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isPalindrome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5788" y="3699518"/>
            <a:ext cx="3657600" cy="2358080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988" y="4381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original</a:t>
            </a:r>
          </a:p>
        </p:txBody>
      </p:sp>
      <p:sp>
        <p:nvSpPr>
          <p:cNvPr id="8" name="Freeform 7"/>
          <p:cNvSpPr/>
          <p:nvPr/>
        </p:nvSpPr>
        <p:spPr>
          <a:xfrm>
            <a:off x="2618388" y="43049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92912" y="3094037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0188" y="3085798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2636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85588" y="430499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4301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635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969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5588" y="38477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6988" y="43811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0" name="Freeform 19"/>
          <p:cNvSpPr/>
          <p:nvPr/>
        </p:nvSpPr>
        <p:spPr>
          <a:xfrm>
            <a:off x="3588732" y="3969401"/>
            <a:ext cx="314553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1988" y="5143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reversed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18388" y="51431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46988" y="52193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792912" y="58372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374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8708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4042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2912" y="53800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9" name="Freeform 28"/>
          <p:cNvSpPr/>
          <p:nvPr/>
        </p:nvSpPr>
        <p:spPr>
          <a:xfrm>
            <a:off x="3645096" y="5401056"/>
            <a:ext cx="2963218" cy="707136"/>
          </a:xfrm>
          <a:custGeom>
            <a:avLst/>
            <a:gdLst>
              <a:gd name="connsiteX0" fmla="*/ 24696 w 2963218"/>
              <a:gd name="connsiteY0" fmla="*/ 60960 h 707136"/>
              <a:gd name="connsiteX1" fmla="*/ 312 w 2963218"/>
              <a:gd name="connsiteY1" fmla="*/ 109728 h 707136"/>
              <a:gd name="connsiteX2" fmla="*/ 73464 w 2963218"/>
              <a:gd name="connsiteY2" fmla="*/ 146304 h 707136"/>
              <a:gd name="connsiteX3" fmla="*/ 122232 w 2963218"/>
              <a:gd name="connsiteY3" fmla="*/ 134112 h 707136"/>
              <a:gd name="connsiteX4" fmla="*/ 146616 w 2963218"/>
              <a:gd name="connsiteY4" fmla="*/ 97536 h 707136"/>
              <a:gd name="connsiteX5" fmla="*/ 12504 w 2963218"/>
              <a:gd name="connsiteY5" fmla="*/ 109728 h 707136"/>
              <a:gd name="connsiteX6" fmla="*/ 49080 w 2963218"/>
              <a:gd name="connsiteY6" fmla="*/ 97536 h 707136"/>
              <a:gd name="connsiteX7" fmla="*/ 122232 w 2963218"/>
              <a:gd name="connsiteY7" fmla="*/ 60960 h 707136"/>
              <a:gd name="connsiteX8" fmla="*/ 207576 w 2963218"/>
              <a:gd name="connsiteY8" fmla="*/ 48768 h 707136"/>
              <a:gd name="connsiteX9" fmla="*/ 256344 w 2963218"/>
              <a:gd name="connsiteY9" fmla="*/ 36576 h 707136"/>
              <a:gd name="connsiteX10" fmla="*/ 329496 w 2963218"/>
              <a:gd name="connsiteY10" fmla="*/ 12192 h 707136"/>
              <a:gd name="connsiteX11" fmla="*/ 439224 w 2963218"/>
              <a:gd name="connsiteY11" fmla="*/ 0 h 707136"/>
              <a:gd name="connsiteX12" fmla="*/ 853752 w 2963218"/>
              <a:gd name="connsiteY12" fmla="*/ 24384 h 707136"/>
              <a:gd name="connsiteX13" fmla="*/ 890328 w 2963218"/>
              <a:gd name="connsiteY13" fmla="*/ 36576 h 707136"/>
              <a:gd name="connsiteX14" fmla="*/ 951288 w 2963218"/>
              <a:gd name="connsiteY14" fmla="*/ 48768 h 707136"/>
              <a:gd name="connsiteX15" fmla="*/ 1073208 w 2963218"/>
              <a:gd name="connsiteY15" fmla="*/ 60960 h 707136"/>
              <a:gd name="connsiteX16" fmla="*/ 1109784 w 2963218"/>
              <a:gd name="connsiteY16" fmla="*/ 73152 h 707136"/>
              <a:gd name="connsiteX17" fmla="*/ 1231704 w 2963218"/>
              <a:gd name="connsiteY17" fmla="*/ 97536 h 707136"/>
              <a:gd name="connsiteX18" fmla="*/ 1317048 w 2963218"/>
              <a:gd name="connsiteY18" fmla="*/ 146304 h 707136"/>
              <a:gd name="connsiteX19" fmla="*/ 1353624 w 2963218"/>
              <a:gd name="connsiteY19" fmla="*/ 158496 h 707136"/>
              <a:gd name="connsiteX20" fmla="*/ 1426776 w 2963218"/>
              <a:gd name="connsiteY20" fmla="*/ 207264 h 707136"/>
              <a:gd name="connsiteX21" fmla="*/ 1463352 w 2963218"/>
              <a:gd name="connsiteY21" fmla="*/ 231648 h 707136"/>
              <a:gd name="connsiteX22" fmla="*/ 1499928 w 2963218"/>
              <a:gd name="connsiteY22" fmla="*/ 243840 h 707136"/>
              <a:gd name="connsiteX23" fmla="*/ 1536504 w 2963218"/>
              <a:gd name="connsiteY23" fmla="*/ 268224 h 707136"/>
              <a:gd name="connsiteX24" fmla="*/ 1609656 w 2963218"/>
              <a:gd name="connsiteY24" fmla="*/ 292608 h 707136"/>
              <a:gd name="connsiteX25" fmla="*/ 1646232 w 2963218"/>
              <a:gd name="connsiteY25" fmla="*/ 304800 h 707136"/>
              <a:gd name="connsiteX26" fmla="*/ 1682808 w 2963218"/>
              <a:gd name="connsiteY26" fmla="*/ 316992 h 707136"/>
              <a:gd name="connsiteX27" fmla="*/ 1755960 w 2963218"/>
              <a:gd name="connsiteY27" fmla="*/ 353568 h 707136"/>
              <a:gd name="connsiteX28" fmla="*/ 1853496 w 2963218"/>
              <a:gd name="connsiteY28" fmla="*/ 377952 h 707136"/>
              <a:gd name="connsiteX29" fmla="*/ 1902264 w 2963218"/>
              <a:gd name="connsiteY29" fmla="*/ 390144 h 707136"/>
              <a:gd name="connsiteX30" fmla="*/ 1975416 w 2963218"/>
              <a:gd name="connsiteY30" fmla="*/ 414528 h 707136"/>
              <a:gd name="connsiteX31" fmla="*/ 2011992 w 2963218"/>
              <a:gd name="connsiteY31" fmla="*/ 426720 h 707136"/>
              <a:gd name="connsiteX32" fmla="*/ 2194872 w 2963218"/>
              <a:gd name="connsiteY32" fmla="*/ 451104 h 707136"/>
              <a:gd name="connsiteX33" fmla="*/ 2353368 w 2963218"/>
              <a:gd name="connsiteY33" fmla="*/ 463296 h 707136"/>
              <a:gd name="connsiteX34" fmla="*/ 2585016 w 2963218"/>
              <a:gd name="connsiteY34" fmla="*/ 487680 h 707136"/>
              <a:gd name="connsiteX35" fmla="*/ 2877624 w 2963218"/>
              <a:gd name="connsiteY35" fmla="*/ 475488 h 707136"/>
              <a:gd name="connsiteX36" fmla="*/ 2950776 w 2963218"/>
              <a:gd name="connsiteY36" fmla="*/ 451104 h 707136"/>
              <a:gd name="connsiteX37" fmla="*/ 2841048 w 2963218"/>
              <a:gd name="connsiteY37" fmla="*/ 377952 h 707136"/>
              <a:gd name="connsiteX38" fmla="*/ 2804472 w 2963218"/>
              <a:gd name="connsiteY38" fmla="*/ 353568 h 707136"/>
              <a:gd name="connsiteX39" fmla="*/ 2780088 w 2963218"/>
              <a:gd name="connsiteY39" fmla="*/ 316992 h 707136"/>
              <a:gd name="connsiteX40" fmla="*/ 2889816 w 2963218"/>
              <a:gd name="connsiteY40" fmla="*/ 390144 h 707136"/>
              <a:gd name="connsiteX41" fmla="*/ 2926392 w 2963218"/>
              <a:gd name="connsiteY41" fmla="*/ 414528 h 707136"/>
              <a:gd name="connsiteX42" fmla="*/ 2962968 w 2963218"/>
              <a:gd name="connsiteY42" fmla="*/ 487680 h 707136"/>
              <a:gd name="connsiteX43" fmla="*/ 2902008 w 2963218"/>
              <a:gd name="connsiteY43" fmla="*/ 560832 h 707136"/>
              <a:gd name="connsiteX44" fmla="*/ 2853240 w 2963218"/>
              <a:gd name="connsiteY44" fmla="*/ 646176 h 707136"/>
              <a:gd name="connsiteX45" fmla="*/ 2804472 w 2963218"/>
              <a:gd name="connsiteY45" fmla="*/ 707136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963218" h="707136">
                <a:moveTo>
                  <a:pt x="24696" y="60960"/>
                </a:moveTo>
                <a:cubicBezTo>
                  <a:pt x="16568" y="77216"/>
                  <a:pt x="-2676" y="91801"/>
                  <a:pt x="312" y="109728"/>
                </a:cubicBezTo>
                <a:cubicBezTo>
                  <a:pt x="3093" y="126411"/>
                  <a:pt x="62006" y="142485"/>
                  <a:pt x="73464" y="146304"/>
                </a:cubicBezTo>
                <a:cubicBezTo>
                  <a:pt x="89720" y="142240"/>
                  <a:pt x="108290" y="143407"/>
                  <a:pt x="122232" y="134112"/>
                </a:cubicBezTo>
                <a:cubicBezTo>
                  <a:pt x="134424" y="125984"/>
                  <a:pt x="160920" y="100715"/>
                  <a:pt x="146616" y="97536"/>
                </a:cubicBezTo>
                <a:cubicBezTo>
                  <a:pt x="102797" y="87798"/>
                  <a:pt x="57208" y="105664"/>
                  <a:pt x="12504" y="109728"/>
                </a:cubicBezTo>
                <a:cubicBezTo>
                  <a:pt x="24696" y="105664"/>
                  <a:pt x="37585" y="103283"/>
                  <a:pt x="49080" y="97536"/>
                </a:cubicBezTo>
                <a:cubicBezTo>
                  <a:pt x="97031" y="73561"/>
                  <a:pt x="71157" y="71175"/>
                  <a:pt x="122232" y="60960"/>
                </a:cubicBezTo>
                <a:cubicBezTo>
                  <a:pt x="150411" y="55324"/>
                  <a:pt x="179303" y="53909"/>
                  <a:pt x="207576" y="48768"/>
                </a:cubicBezTo>
                <a:cubicBezTo>
                  <a:pt x="224062" y="45771"/>
                  <a:pt x="240294" y="41391"/>
                  <a:pt x="256344" y="36576"/>
                </a:cubicBezTo>
                <a:cubicBezTo>
                  <a:pt x="280963" y="29190"/>
                  <a:pt x="303950" y="15030"/>
                  <a:pt x="329496" y="12192"/>
                </a:cubicBezTo>
                <a:lnTo>
                  <a:pt x="439224" y="0"/>
                </a:lnTo>
                <a:cubicBezTo>
                  <a:pt x="525355" y="3445"/>
                  <a:pt x="735415" y="4661"/>
                  <a:pt x="853752" y="24384"/>
                </a:cubicBezTo>
                <a:cubicBezTo>
                  <a:pt x="866429" y="26497"/>
                  <a:pt x="877860" y="33459"/>
                  <a:pt x="890328" y="36576"/>
                </a:cubicBezTo>
                <a:cubicBezTo>
                  <a:pt x="910432" y="41602"/>
                  <a:pt x="930747" y="46029"/>
                  <a:pt x="951288" y="48768"/>
                </a:cubicBezTo>
                <a:cubicBezTo>
                  <a:pt x="991772" y="54166"/>
                  <a:pt x="1032568" y="56896"/>
                  <a:pt x="1073208" y="60960"/>
                </a:cubicBezTo>
                <a:cubicBezTo>
                  <a:pt x="1085400" y="65024"/>
                  <a:pt x="1097182" y="70632"/>
                  <a:pt x="1109784" y="73152"/>
                </a:cubicBezTo>
                <a:cubicBezTo>
                  <a:pt x="1172889" y="85773"/>
                  <a:pt x="1183501" y="76878"/>
                  <a:pt x="1231704" y="97536"/>
                </a:cubicBezTo>
                <a:cubicBezTo>
                  <a:pt x="1381326" y="161660"/>
                  <a:pt x="1194605" y="85082"/>
                  <a:pt x="1317048" y="146304"/>
                </a:cubicBezTo>
                <a:cubicBezTo>
                  <a:pt x="1328543" y="152051"/>
                  <a:pt x="1342390" y="152255"/>
                  <a:pt x="1353624" y="158496"/>
                </a:cubicBezTo>
                <a:cubicBezTo>
                  <a:pt x="1379242" y="172728"/>
                  <a:pt x="1402392" y="191008"/>
                  <a:pt x="1426776" y="207264"/>
                </a:cubicBezTo>
                <a:cubicBezTo>
                  <a:pt x="1438968" y="215392"/>
                  <a:pt x="1449451" y="227014"/>
                  <a:pt x="1463352" y="231648"/>
                </a:cubicBezTo>
                <a:cubicBezTo>
                  <a:pt x="1475544" y="235712"/>
                  <a:pt x="1488433" y="238093"/>
                  <a:pt x="1499928" y="243840"/>
                </a:cubicBezTo>
                <a:cubicBezTo>
                  <a:pt x="1513034" y="250393"/>
                  <a:pt x="1523114" y="262273"/>
                  <a:pt x="1536504" y="268224"/>
                </a:cubicBezTo>
                <a:cubicBezTo>
                  <a:pt x="1559992" y="278663"/>
                  <a:pt x="1585272" y="284480"/>
                  <a:pt x="1609656" y="292608"/>
                </a:cubicBezTo>
                <a:lnTo>
                  <a:pt x="1646232" y="304800"/>
                </a:lnTo>
                <a:cubicBezTo>
                  <a:pt x="1658424" y="308864"/>
                  <a:pt x="1672115" y="309863"/>
                  <a:pt x="1682808" y="316992"/>
                </a:cubicBezTo>
                <a:cubicBezTo>
                  <a:pt x="1721223" y="342602"/>
                  <a:pt x="1713249" y="341919"/>
                  <a:pt x="1755960" y="353568"/>
                </a:cubicBezTo>
                <a:cubicBezTo>
                  <a:pt x="1788292" y="362386"/>
                  <a:pt x="1820984" y="369824"/>
                  <a:pt x="1853496" y="377952"/>
                </a:cubicBezTo>
                <a:cubicBezTo>
                  <a:pt x="1869752" y="382016"/>
                  <a:pt x="1886368" y="384845"/>
                  <a:pt x="1902264" y="390144"/>
                </a:cubicBezTo>
                <a:lnTo>
                  <a:pt x="1975416" y="414528"/>
                </a:lnTo>
                <a:cubicBezTo>
                  <a:pt x="1987608" y="418592"/>
                  <a:pt x="1999270" y="424903"/>
                  <a:pt x="2011992" y="426720"/>
                </a:cubicBezTo>
                <a:cubicBezTo>
                  <a:pt x="2060675" y="433675"/>
                  <a:pt x="2147603" y="446602"/>
                  <a:pt x="2194872" y="451104"/>
                </a:cubicBezTo>
                <a:cubicBezTo>
                  <a:pt x="2247621" y="456128"/>
                  <a:pt x="2300579" y="458706"/>
                  <a:pt x="2353368" y="463296"/>
                </a:cubicBezTo>
                <a:cubicBezTo>
                  <a:pt x="2426296" y="469638"/>
                  <a:pt x="2511834" y="479549"/>
                  <a:pt x="2585016" y="487680"/>
                </a:cubicBezTo>
                <a:cubicBezTo>
                  <a:pt x="2682552" y="483616"/>
                  <a:pt x="2780488" y="485202"/>
                  <a:pt x="2877624" y="475488"/>
                </a:cubicBezTo>
                <a:cubicBezTo>
                  <a:pt x="2903199" y="472930"/>
                  <a:pt x="2950776" y="451104"/>
                  <a:pt x="2950776" y="451104"/>
                </a:cubicBezTo>
                <a:lnTo>
                  <a:pt x="2841048" y="377952"/>
                </a:lnTo>
                <a:lnTo>
                  <a:pt x="2804472" y="353568"/>
                </a:lnTo>
                <a:cubicBezTo>
                  <a:pt x="2796344" y="341376"/>
                  <a:pt x="2765873" y="313438"/>
                  <a:pt x="2780088" y="316992"/>
                </a:cubicBezTo>
                <a:lnTo>
                  <a:pt x="2889816" y="390144"/>
                </a:lnTo>
                <a:lnTo>
                  <a:pt x="2926392" y="414528"/>
                </a:lnTo>
                <a:cubicBezTo>
                  <a:pt x="2934884" y="427265"/>
                  <a:pt x="2966333" y="467489"/>
                  <a:pt x="2962968" y="487680"/>
                </a:cubicBezTo>
                <a:cubicBezTo>
                  <a:pt x="2959184" y="510383"/>
                  <a:pt x="2913451" y="547101"/>
                  <a:pt x="2902008" y="560832"/>
                </a:cubicBezTo>
                <a:cubicBezTo>
                  <a:pt x="2875004" y="593236"/>
                  <a:pt x="2874922" y="608233"/>
                  <a:pt x="2853240" y="646176"/>
                </a:cubicBezTo>
                <a:cubicBezTo>
                  <a:pt x="2832733" y="682063"/>
                  <a:pt x="2831174" y="680434"/>
                  <a:pt x="2804472" y="7071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Let's test our program on some examples: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Will it work?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Some test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0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915400" cy="724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53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altLang="en-US" dirty="0">
                <a:latin typeface="DejaVu Serif" charset="0"/>
              </a:rPr>
              <a:t>A man, a plan, a caret, a ban, a myriad, a sum, a lac, a liar, a hoop, a pint, a catalpa, a gas, an oil, a bird, a yell, a vat, a caw, a </a:t>
            </a:r>
            <a:r>
              <a:rPr lang="en-US" altLang="en-US" dirty="0" err="1">
                <a:latin typeface="DejaVu Serif" charset="0"/>
              </a:rPr>
              <a:t>pax</a:t>
            </a:r>
            <a:r>
              <a:rPr lang="en-US" altLang="en-US" dirty="0">
                <a:latin typeface="DejaVu Serif" charset="0"/>
              </a:rPr>
              <a:t>, a wag, a tax, a nay, a ram, a cap, a yam, a gay, a tsar, a wall, a car, a luger, a ward, a bin, a woman, a vassal, a wolf, a tuna, a nit, a pall, a fret, a watt, a bay, a daub, a tan, a cab, a datum, a gall, a hat, a tag, a zap, a say, a jaw, a lay, a wet, a gallop, a tug, a trot, a trap, a tram, a </a:t>
            </a:r>
            <a:r>
              <a:rPr lang="en-US" altLang="en-US" dirty="0" err="1">
                <a:latin typeface="DejaVu Serif" charset="0"/>
              </a:rPr>
              <a:t>torr</a:t>
            </a:r>
            <a:r>
              <a:rPr lang="en-US" altLang="en-US" dirty="0">
                <a:latin typeface="DejaVu Serif" charset="0"/>
              </a:rPr>
              <a:t>, a caper, a top, a </a:t>
            </a:r>
            <a:r>
              <a:rPr lang="en-US" altLang="en-US" dirty="0" err="1">
                <a:latin typeface="DejaVu Serif" charset="0"/>
              </a:rPr>
              <a:t>tonk</a:t>
            </a:r>
            <a:r>
              <a:rPr lang="en-US" altLang="en-US" dirty="0">
                <a:latin typeface="DejaVu Serif" charset="0"/>
              </a:rPr>
              <a:t>, a toll, a ball, a fair, a sax, a minim, a tenor, a bass, a passer, a capital, a rut, an amen, a ted, a cabal, a tang, a sun, an ass, a maw, a sag, a jam, a dam, a sub, a salt, an axon, a sail, an ad, a </a:t>
            </a:r>
            <a:r>
              <a:rPr lang="en-US" altLang="en-US" dirty="0" err="1">
                <a:latin typeface="DejaVu Serif" charset="0"/>
              </a:rPr>
              <a:t>wadi</a:t>
            </a:r>
            <a:r>
              <a:rPr lang="en-US" altLang="en-US" dirty="0">
                <a:latin typeface="DejaVu Serif" charset="0"/>
              </a:rPr>
              <a:t>, a radian, a room, a rood, a rip, a tad, a pariah, a revel, a reel, a reed, a pool, a plug, a pin, a peek, a parabola, a dog, a pat, a cud, a nu, a fan, a pal, a rum, a nod, an eta, a lag, an eel, a batik, a mug, a mot, a nap, a maxim, a mood, a leek, a grub, a gob, a gel, a drab, a citadel, a total, a cedar, a tap, a gag, a rat, a manor, a bar, a gal, a cola, a pap, a yaw, a tab, a raj, a gab, a nag, a pagan, a bag, a jar, a bat, a way, a papa, a local, a gar, a baron, a mat, a rag, a gap, a tar, a decal, a tot, a led, a tic, a bard, a leg, a bog, a burg, a keel, a doom, a mix, a map, an atom, a gum, a kit, a baleen, a gala, a ten, a don, a mural, a pan, a faun, a ducat, a pagoda, a lob, a rap, a keep, a nip, a gulp, a loop, a deer, a leer, a lever, a hair, a pad, a tapir, a door, a moor, an aid, a raid, a wad, an alias, an ox, an atlas, a bus, a madam, a jag, a saw, a mass, an anus, a gnat, a lab, a cadet, an </a:t>
            </a:r>
            <a:r>
              <a:rPr lang="en-US" altLang="en-US" dirty="0" err="1">
                <a:latin typeface="DejaVu Serif" charset="0"/>
              </a:rPr>
              <a:t>em</a:t>
            </a:r>
            <a:r>
              <a:rPr lang="en-US" altLang="en-US" dirty="0">
                <a:latin typeface="DejaVu Serif" charset="0"/>
              </a:rPr>
              <a:t>, a natural, a tip, a caress, a pass, a baronet, a </a:t>
            </a:r>
            <a:r>
              <a:rPr lang="en-US" altLang="en-US" dirty="0" err="1">
                <a:latin typeface="DejaVu Serif" charset="0"/>
              </a:rPr>
              <a:t>minimax</a:t>
            </a:r>
            <a:r>
              <a:rPr lang="en-US" altLang="en-US" dirty="0">
                <a:latin typeface="DejaVu Serif" charset="0"/>
              </a:rPr>
              <a:t>, a sari, a fall, a ballot, a knot, a pot, a rep, a carrot, a mart, a part, a tort, a gut, a poll, a gateway, a law, a jay, a sap, a </a:t>
            </a:r>
            <a:r>
              <a:rPr lang="en-US" altLang="en-US" dirty="0" err="1">
                <a:latin typeface="DejaVu Serif" charset="0"/>
              </a:rPr>
              <a:t>zag</a:t>
            </a:r>
            <a:r>
              <a:rPr lang="en-US" altLang="en-US" dirty="0">
                <a:latin typeface="DejaVu Serif" charset="0"/>
              </a:rPr>
              <a:t>, a tat, a hall, a gamut, a dab, a can, a </a:t>
            </a:r>
            <a:r>
              <a:rPr lang="en-US" altLang="en-US" dirty="0" err="1">
                <a:latin typeface="DejaVu Serif" charset="0"/>
              </a:rPr>
              <a:t>tabu</a:t>
            </a:r>
            <a:r>
              <a:rPr lang="en-US" altLang="en-US" dirty="0">
                <a:latin typeface="DejaVu Serif" charset="0"/>
              </a:rPr>
              <a:t>, a day, a </a:t>
            </a:r>
            <a:r>
              <a:rPr lang="en-US" altLang="en-US" dirty="0" err="1">
                <a:latin typeface="DejaVu Serif" charset="0"/>
              </a:rPr>
              <a:t>batt</a:t>
            </a:r>
            <a:r>
              <a:rPr lang="en-US" altLang="en-US" dirty="0">
                <a:latin typeface="DejaVu Serif" charset="0"/>
              </a:rPr>
              <a:t>, a waterfall, a patina, a nut, a flow, a lass, a van, a mow, a nib, a draw, a regular, a call, a war, a stay, a gam, a yap, a cam, a ray, an ax, a tag, a wax, a paw, a cat, a valley, a drib, a lion, a saga, a plat, a catnip, a pooh, a rail, a </a:t>
            </a:r>
            <a:r>
              <a:rPr lang="en-US" altLang="en-US" dirty="0" err="1">
                <a:latin typeface="DejaVu Serif" charset="0"/>
              </a:rPr>
              <a:t>calamus</a:t>
            </a:r>
            <a:r>
              <a:rPr lang="en-US" altLang="en-US" dirty="0">
                <a:latin typeface="DejaVu Serif" charset="0"/>
              </a:rPr>
              <a:t>, a dairyman, a </a:t>
            </a:r>
            <a:r>
              <a:rPr lang="en-US" altLang="en-US" dirty="0" err="1">
                <a:latin typeface="DejaVu Serif" charset="0"/>
              </a:rPr>
              <a:t>bater</a:t>
            </a:r>
            <a:r>
              <a:rPr lang="en-US" altLang="en-US" dirty="0">
                <a:latin typeface="DejaVu Serif" charset="0"/>
              </a:rPr>
              <a:t>, a canal – Panama!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Stress Test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21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Remember!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959" y="5043186"/>
            <a:ext cx="3227667" cy="21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55334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4001</TotalTime>
  <Words>3947</Words>
  <Application>Microsoft Macintosh PowerPoint</Application>
  <PresentationFormat>Custom</PresentationFormat>
  <Paragraphs>1566</Paragraphs>
  <Slides>100</Slides>
  <Notes>77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9" baseType="lpstr">
      <vt:lpstr>Arial Unicode MS</vt:lpstr>
      <vt:lpstr>ＭＳ Ｐゴシック</vt:lpstr>
      <vt:lpstr>Arial</vt:lpstr>
      <vt:lpstr>Calibri</vt:lpstr>
      <vt:lpstr>Century Gothic</vt:lpstr>
      <vt:lpstr>Chalkboard</vt:lpstr>
      <vt:lpstr>Charcoal CY</vt:lpstr>
      <vt:lpstr>Courier</vt:lpstr>
      <vt:lpstr>Courier New</vt:lpstr>
      <vt:lpstr>DejaVu Serif</vt:lpstr>
      <vt:lpstr>Droid Sans Fallback</vt:lpstr>
      <vt:lpstr>Helvetica</vt:lpstr>
      <vt:lpstr>Mangal</vt:lpstr>
      <vt:lpstr>Monaco</vt:lpstr>
      <vt:lpstr>Times</vt:lpstr>
      <vt:lpstr>Times New Roman</vt:lpstr>
      <vt:lpstr>Ubuntu Mono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250</cp:revision>
  <cp:lastPrinted>2017-02-06T18:06:19Z</cp:lastPrinted>
  <dcterms:created xsi:type="dcterms:W3CDTF">2012-01-18T02:26:13Z</dcterms:created>
  <dcterms:modified xsi:type="dcterms:W3CDTF">2018-04-27T19:25:07Z</dcterms:modified>
</cp:coreProperties>
</file>